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07" r:id="rId6"/>
    <p:sldMasterId id="2147483717" r:id="rId7"/>
    <p:sldMasterId id="2147483727" r:id="rId8"/>
    <p:sldMasterId id="2147483737" r:id="rId9"/>
  </p:sldMasterIdLst>
  <p:notesMasterIdLst>
    <p:notesMasterId r:id="rId60"/>
  </p:notesMasterIdLst>
  <p:sldIdLst>
    <p:sldId id="329" r:id="rId10"/>
    <p:sldId id="322" r:id="rId11"/>
    <p:sldId id="323" r:id="rId12"/>
    <p:sldId id="257" r:id="rId13"/>
    <p:sldId id="278" r:id="rId14"/>
    <p:sldId id="279" r:id="rId15"/>
    <p:sldId id="280" r:id="rId16"/>
    <p:sldId id="281" r:id="rId17"/>
    <p:sldId id="265" r:id="rId18"/>
    <p:sldId id="275" r:id="rId19"/>
    <p:sldId id="282" r:id="rId20"/>
    <p:sldId id="283" r:id="rId21"/>
    <p:sldId id="284" r:id="rId22"/>
    <p:sldId id="285" r:id="rId23"/>
    <p:sldId id="286" r:id="rId24"/>
    <p:sldId id="287" r:id="rId25"/>
    <p:sldId id="288" r:id="rId26"/>
    <p:sldId id="289" r:id="rId27"/>
    <p:sldId id="290" r:id="rId28"/>
    <p:sldId id="291" r:id="rId29"/>
    <p:sldId id="293" r:id="rId30"/>
    <p:sldId id="292"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4" r:id="rId58"/>
    <p:sldId id="273" r:id="rId5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43" userDrawn="1">
          <p15:clr>
            <a:srgbClr val="A4A3A4"/>
          </p15:clr>
        </p15:guide>
        <p15:guide id="2" orient="horz" pos="197" userDrawn="1">
          <p15:clr>
            <a:srgbClr val="A4A3A4"/>
          </p15:clr>
        </p15:guide>
        <p15:guide id="3" orient="horz" pos="4020" userDrawn="1">
          <p15:clr>
            <a:srgbClr val="A4A3A4"/>
          </p15:clr>
        </p15:guide>
        <p15:guide id="4" orient="horz" pos="663" userDrawn="1">
          <p15:clr>
            <a:srgbClr val="A4A3A4"/>
          </p15:clr>
        </p15:guide>
        <p15:guide id="5" orient="horz" pos="296" userDrawn="1">
          <p15:clr>
            <a:srgbClr val="A4A3A4"/>
          </p15:clr>
        </p15:guide>
        <p15:guide id="6" pos="348" userDrawn="1">
          <p15:clr>
            <a:srgbClr val="A4A3A4"/>
          </p15:clr>
        </p15:guide>
        <p15:guide id="7" pos="7304" userDrawn="1">
          <p15:clr>
            <a:srgbClr val="A4A3A4"/>
          </p15:clr>
        </p15:guide>
        <p15:guide id="8" pos="5473" userDrawn="1">
          <p15:clr>
            <a:srgbClr val="A4A3A4"/>
          </p15:clr>
        </p15:guide>
        <p15:guide id="9" pos="559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oiss, Andreas" initials="KA" lastIdx="14" clrIdx="0">
    <p:extLst>
      <p:ext uri="{19B8F6BF-5375-455C-9EA6-DF929625EA0E}">
        <p15:presenceInfo xmlns:p15="http://schemas.microsoft.com/office/powerpoint/2012/main" userId="S-1-5-21-2427019623-1759575026-195824430-42527" providerId="AD"/>
      </p:ext>
    </p:extLst>
  </p:cmAuthor>
  <p:cmAuthor id="2" name="Manstein, Christopher" initials="MC" lastIdx="6" clrIdx="1">
    <p:extLst>
      <p:ext uri="{19B8F6BF-5375-455C-9EA6-DF929625EA0E}">
        <p15:presenceInfo xmlns:p15="http://schemas.microsoft.com/office/powerpoint/2012/main" userId="S-1-5-21-837650375-1690420205-4123535123-45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3053C"/>
    <a:srgbClr val="CE1F5E"/>
    <a:srgbClr val="4B4B4D"/>
    <a:srgbClr val="F0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7" autoAdjust="0"/>
    <p:restoredTop sz="94951" autoAdjust="0"/>
  </p:normalViewPr>
  <p:slideViewPr>
    <p:cSldViewPr showGuides="1">
      <p:cViewPr varScale="1">
        <p:scale>
          <a:sx n="84" d="100"/>
          <a:sy n="84" d="100"/>
        </p:scale>
        <p:origin x="522" y="90"/>
      </p:cViewPr>
      <p:guideLst>
        <p:guide orient="horz" pos="943"/>
        <p:guide orient="horz" pos="197"/>
        <p:guide orient="horz" pos="4020"/>
        <p:guide orient="horz" pos="663"/>
        <p:guide orient="horz" pos="296"/>
        <p:guide pos="348"/>
        <p:guide pos="7304"/>
        <p:guide pos="5473"/>
        <p:guide pos="5593"/>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viewProps" Target="viewProp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commentAuthors" Target="commentAuthor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theme" Target="theme/theme1.xml"/><Relationship Id="rId8" Type="http://schemas.openxmlformats.org/officeDocument/2006/relationships/slideMaster" Target="slideMasters/slideMaster4.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rd\Documents\1_PROJEKTE\1_DeuRess_NEU\Folien\Mappe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rd\Documents\1_PROJEKTE\1_DeuRess_NEU\Folien\Mappe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grd\Documents\1_PROJEKTE\1_DeuRess_NEU\Folien\Mappe1.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684441192260889E-2"/>
          <c:y val="5.0925925925925923E-2"/>
          <c:w val="0.86388247708558452"/>
          <c:h val="0.89814814814814814"/>
        </c:manualLayout>
      </c:layout>
      <c:barChart>
        <c:barDir val="col"/>
        <c:grouping val="stacked"/>
        <c:varyColors val="0"/>
        <c:ser>
          <c:idx val="0"/>
          <c:order val="0"/>
          <c:spPr>
            <a:pattFill prst="dkUpDiag">
              <a:fgClr>
                <a:schemeClr val="bg2"/>
              </a:fgClr>
              <a:bgClr>
                <a:schemeClr val="bg1"/>
              </a:bgClr>
            </a:pattFill>
            <a:ln>
              <a:noFill/>
            </a:ln>
            <a:effectLst/>
          </c:spPr>
          <c:invertIfNegative val="0"/>
          <c:val>
            <c:numRef>
              <c:f>Tabelle1!$B$10</c:f>
              <c:numCache>
                <c:formatCode>General</c:formatCode>
                <c:ptCount val="1"/>
                <c:pt idx="0">
                  <c:v>2.9</c:v>
                </c:pt>
              </c:numCache>
            </c:numRef>
          </c:val>
          <c:extLst>
            <c:ext xmlns:c16="http://schemas.microsoft.com/office/drawing/2014/chart" uri="{C3380CC4-5D6E-409C-BE32-E72D297353CC}">
              <c16:uniqueId val="{00000000-0268-47E5-B12B-C00CBB825C34}"/>
            </c:ext>
          </c:extLst>
        </c:ser>
        <c:ser>
          <c:idx val="1"/>
          <c:order val="1"/>
          <c:spPr>
            <a:pattFill prst="dkDnDiag">
              <a:fgClr>
                <a:schemeClr val="bg2"/>
              </a:fgClr>
              <a:bgClr>
                <a:schemeClr val="bg1"/>
              </a:bgClr>
            </a:pattFill>
            <a:ln>
              <a:noFill/>
            </a:ln>
            <a:effectLst/>
          </c:spPr>
          <c:invertIfNegative val="0"/>
          <c:val>
            <c:numRef>
              <c:f>Tabelle1!$B$11</c:f>
              <c:numCache>
                <c:formatCode>General</c:formatCode>
                <c:ptCount val="1"/>
                <c:pt idx="0">
                  <c:v>4</c:v>
                </c:pt>
              </c:numCache>
            </c:numRef>
          </c:val>
          <c:extLst>
            <c:ext xmlns:c16="http://schemas.microsoft.com/office/drawing/2014/chart" uri="{C3380CC4-5D6E-409C-BE32-E72D297353CC}">
              <c16:uniqueId val="{00000001-0268-47E5-B12B-C00CBB825C34}"/>
            </c:ext>
          </c:extLst>
        </c:ser>
        <c:ser>
          <c:idx val="2"/>
          <c:order val="2"/>
          <c:spPr>
            <a:pattFill prst="ltUpDiag">
              <a:fgClr>
                <a:schemeClr val="bg2"/>
              </a:fgClr>
              <a:bgClr>
                <a:schemeClr val="bg1"/>
              </a:bgClr>
            </a:pattFill>
            <a:ln>
              <a:solidFill>
                <a:srgbClr val="F0F1F1">
                  <a:alpha val="50000"/>
                </a:srgbClr>
              </a:solidFill>
            </a:ln>
            <a:effectLst/>
          </c:spPr>
          <c:invertIfNegative val="0"/>
          <c:val>
            <c:numRef>
              <c:f>Tabelle1!$B$12</c:f>
              <c:numCache>
                <c:formatCode>General</c:formatCode>
                <c:ptCount val="1"/>
                <c:pt idx="0">
                  <c:v>7.1</c:v>
                </c:pt>
              </c:numCache>
            </c:numRef>
          </c:val>
          <c:extLst>
            <c:ext xmlns:c16="http://schemas.microsoft.com/office/drawing/2014/chart" uri="{C3380CC4-5D6E-409C-BE32-E72D297353CC}">
              <c16:uniqueId val="{00000002-0268-47E5-B12B-C00CBB825C34}"/>
            </c:ext>
          </c:extLst>
        </c:ser>
        <c:ser>
          <c:idx val="3"/>
          <c:order val="3"/>
          <c:spPr>
            <a:pattFill prst="ltDnDiag">
              <a:fgClr>
                <a:schemeClr val="bg2"/>
              </a:fgClr>
              <a:bgClr>
                <a:schemeClr val="bg1"/>
              </a:bgClr>
            </a:pattFill>
            <a:ln>
              <a:solidFill>
                <a:schemeClr val="lt1">
                  <a:alpha val="0"/>
                </a:schemeClr>
              </a:solidFill>
            </a:ln>
            <a:effectLst/>
          </c:spPr>
          <c:invertIfNegative val="0"/>
          <c:val>
            <c:numRef>
              <c:f>Tabelle1!$B$13</c:f>
              <c:numCache>
                <c:formatCode>General</c:formatCode>
                <c:ptCount val="1"/>
                <c:pt idx="0">
                  <c:v>2</c:v>
                </c:pt>
              </c:numCache>
            </c:numRef>
          </c:val>
          <c:extLst>
            <c:ext xmlns:c16="http://schemas.microsoft.com/office/drawing/2014/chart" uri="{C3380CC4-5D6E-409C-BE32-E72D297353CC}">
              <c16:uniqueId val="{00000003-0268-47E5-B12B-C00CBB825C34}"/>
            </c:ext>
          </c:extLst>
        </c:ser>
        <c:dLbls>
          <c:showLegendKey val="0"/>
          <c:showVal val="0"/>
          <c:showCatName val="0"/>
          <c:showSerName val="0"/>
          <c:showPercent val="0"/>
          <c:showBubbleSize val="0"/>
        </c:dLbls>
        <c:gapWidth val="150"/>
        <c:overlap val="100"/>
        <c:axId val="1172486991"/>
        <c:axId val="1175092959"/>
      </c:barChart>
      <c:catAx>
        <c:axId val="1172486991"/>
        <c:scaling>
          <c:orientation val="minMax"/>
        </c:scaling>
        <c:delete val="1"/>
        <c:axPos val="b"/>
        <c:majorTickMark val="none"/>
        <c:minorTickMark val="none"/>
        <c:tickLblPos val="nextTo"/>
        <c:crossAx val="1175092959"/>
        <c:crosses val="autoZero"/>
        <c:auto val="1"/>
        <c:lblAlgn val="ctr"/>
        <c:lblOffset val="100"/>
        <c:noMultiLvlLbl val="0"/>
      </c:catAx>
      <c:valAx>
        <c:axId val="1175092959"/>
        <c:scaling>
          <c:orientation val="minMax"/>
        </c:scaling>
        <c:delete val="1"/>
        <c:axPos val="l"/>
        <c:numFmt formatCode="General" sourceLinked="1"/>
        <c:majorTickMark val="none"/>
        <c:minorTickMark val="none"/>
        <c:tickLblPos val="nextTo"/>
        <c:crossAx val="1172486991"/>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pattFill prst="dkUpDiag">
              <a:fgClr>
                <a:schemeClr val="bg2"/>
              </a:fgClr>
              <a:bgClr>
                <a:schemeClr val="bg1"/>
              </a:bgClr>
            </a:pattFill>
            <a:ln>
              <a:noFill/>
            </a:ln>
            <a:effectLst/>
          </c:spPr>
          <c:invertIfNegative val="0"/>
          <c:val>
            <c:numRef>
              <c:f>Tabelle1!$E$10</c:f>
              <c:numCache>
                <c:formatCode>General</c:formatCode>
                <c:ptCount val="1"/>
                <c:pt idx="0">
                  <c:v>2.6</c:v>
                </c:pt>
              </c:numCache>
            </c:numRef>
          </c:val>
          <c:extLst>
            <c:ext xmlns:c16="http://schemas.microsoft.com/office/drawing/2014/chart" uri="{C3380CC4-5D6E-409C-BE32-E72D297353CC}">
              <c16:uniqueId val="{00000000-B9D3-4528-9A07-C112BC58DC33}"/>
            </c:ext>
          </c:extLst>
        </c:ser>
        <c:ser>
          <c:idx val="1"/>
          <c:order val="1"/>
          <c:spPr>
            <a:pattFill prst="dkDnDiag">
              <a:fgClr>
                <a:schemeClr val="bg2"/>
              </a:fgClr>
              <a:bgClr>
                <a:schemeClr val="bg1"/>
              </a:bgClr>
            </a:pattFill>
            <a:ln>
              <a:noFill/>
            </a:ln>
            <a:effectLst/>
          </c:spPr>
          <c:invertIfNegative val="0"/>
          <c:val>
            <c:numRef>
              <c:f>Tabelle1!$E$11</c:f>
              <c:numCache>
                <c:formatCode>General</c:formatCode>
                <c:ptCount val="1"/>
                <c:pt idx="0">
                  <c:v>0.8</c:v>
                </c:pt>
              </c:numCache>
            </c:numRef>
          </c:val>
          <c:extLst>
            <c:ext xmlns:c16="http://schemas.microsoft.com/office/drawing/2014/chart" uri="{C3380CC4-5D6E-409C-BE32-E72D297353CC}">
              <c16:uniqueId val="{00000001-B9D3-4528-9A07-C112BC58DC33}"/>
            </c:ext>
          </c:extLst>
        </c:ser>
        <c:ser>
          <c:idx val="2"/>
          <c:order val="2"/>
          <c:spPr>
            <a:pattFill prst="ltUpDiag">
              <a:fgClr>
                <a:schemeClr val="bg2"/>
              </a:fgClr>
              <a:bgClr>
                <a:schemeClr val="bg1"/>
              </a:bgClr>
            </a:pattFill>
            <a:ln>
              <a:noFill/>
            </a:ln>
            <a:effectLst/>
          </c:spPr>
          <c:invertIfNegative val="0"/>
          <c:val>
            <c:numRef>
              <c:f>Tabelle1!$E$12</c:f>
              <c:numCache>
                <c:formatCode>General</c:formatCode>
                <c:ptCount val="1"/>
                <c:pt idx="0">
                  <c:v>4.8</c:v>
                </c:pt>
              </c:numCache>
            </c:numRef>
          </c:val>
          <c:extLst>
            <c:ext xmlns:c16="http://schemas.microsoft.com/office/drawing/2014/chart" uri="{C3380CC4-5D6E-409C-BE32-E72D297353CC}">
              <c16:uniqueId val="{00000002-B9D3-4528-9A07-C112BC58DC33}"/>
            </c:ext>
          </c:extLst>
        </c:ser>
        <c:ser>
          <c:idx val="3"/>
          <c:order val="3"/>
          <c:spPr>
            <a:pattFill prst="ltDnDiag">
              <a:fgClr>
                <a:schemeClr val="bg2"/>
              </a:fgClr>
              <a:bgClr>
                <a:schemeClr val="bg1"/>
              </a:bgClr>
            </a:pattFill>
            <a:ln>
              <a:noFill/>
            </a:ln>
            <a:effectLst/>
          </c:spPr>
          <c:invertIfNegative val="0"/>
          <c:val>
            <c:numRef>
              <c:f>Tabelle1!$E$13</c:f>
              <c:numCache>
                <c:formatCode>General</c:formatCode>
                <c:ptCount val="1"/>
                <c:pt idx="0">
                  <c:v>1.5</c:v>
                </c:pt>
              </c:numCache>
            </c:numRef>
          </c:val>
          <c:extLst>
            <c:ext xmlns:c16="http://schemas.microsoft.com/office/drawing/2014/chart" uri="{C3380CC4-5D6E-409C-BE32-E72D297353CC}">
              <c16:uniqueId val="{00000003-B9D3-4528-9A07-C112BC58DC33}"/>
            </c:ext>
          </c:extLst>
        </c:ser>
        <c:dLbls>
          <c:showLegendKey val="0"/>
          <c:showVal val="0"/>
          <c:showCatName val="0"/>
          <c:showSerName val="0"/>
          <c:showPercent val="0"/>
          <c:showBubbleSize val="0"/>
        </c:dLbls>
        <c:gapWidth val="150"/>
        <c:overlap val="100"/>
        <c:axId val="1172486991"/>
        <c:axId val="1175092959"/>
      </c:barChart>
      <c:catAx>
        <c:axId val="1172486991"/>
        <c:scaling>
          <c:orientation val="minMax"/>
        </c:scaling>
        <c:delete val="1"/>
        <c:axPos val="b"/>
        <c:majorTickMark val="none"/>
        <c:minorTickMark val="none"/>
        <c:tickLblPos val="nextTo"/>
        <c:crossAx val="1175092959"/>
        <c:crosses val="autoZero"/>
        <c:auto val="1"/>
        <c:lblAlgn val="ctr"/>
        <c:lblOffset val="100"/>
        <c:noMultiLvlLbl val="0"/>
      </c:catAx>
      <c:valAx>
        <c:axId val="1175092959"/>
        <c:scaling>
          <c:orientation val="minMax"/>
        </c:scaling>
        <c:delete val="1"/>
        <c:axPos val="l"/>
        <c:numFmt formatCode="General" sourceLinked="1"/>
        <c:majorTickMark val="none"/>
        <c:minorTickMark val="none"/>
        <c:tickLblPos val="nextTo"/>
        <c:crossAx val="1172486991"/>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237918009110099"/>
          <c:y val="0.13303169261543685"/>
          <c:w val="0.50949170265616073"/>
          <c:h val="0.84915292945118981"/>
        </c:manualLayout>
      </c:layout>
      <c:doughnutChart>
        <c:varyColors val="0"/>
        <c:ser>
          <c:idx val="0"/>
          <c:order val="0"/>
          <c:spPr>
            <a:pattFill prst="pct5">
              <a:fgClr>
                <a:schemeClr val="bg2"/>
              </a:fgClr>
              <a:bgClr>
                <a:schemeClr val="bg1"/>
              </a:bgClr>
            </a:pattFill>
            <a:ln w="19050">
              <a:solidFill>
                <a:schemeClr val="lt1"/>
              </a:solidFill>
            </a:ln>
            <a:effectLst/>
          </c:spPr>
          <c:dPt>
            <c:idx val="0"/>
            <c:bubble3D val="0"/>
            <c:spPr>
              <a:pattFill prst="pct10">
                <a:fgClr>
                  <a:schemeClr val="bg2"/>
                </a:fgClr>
                <a:bgClr>
                  <a:schemeClr val="bg1"/>
                </a:bgClr>
              </a:pattFill>
              <a:ln w="19050">
                <a:noFill/>
              </a:ln>
              <a:effectLst/>
            </c:spPr>
            <c:extLst>
              <c:ext xmlns:c16="http://schemas.microsoft.com/office/drawing/2014/chart" uri="{C3380CC4-5D6E-409C-BE32-E72D297353CC}">
                <c16:uniqueId val="{00000001-B0F1-43F3-BB04-6976B5DF54CB}"/>
              </c:ext>
            </c:extLst>
          </c:dPt>
          <c:dPt>
            <c:idx val="1"/>
            <c:bubble3D val="0"/>
            <c:spPr>
              <a:pattFill prst="ltDnDiag">
                <a:fgClr>
                  <a:schemeClr val="bg2"/>
                </a:fgClr>
                <a:bgClr>
                  <a:schemeClr val="bg1"/>
                </a:bgClr>
              </a:pattFill>
              <a:ln w="19050">
                <a:noFill/>
              </a:ln>
              <a:effectLst/>
            </c:spPr>
            <c:extLst>
              <c:ext xmlns:c16="http://schemas.microsoft.com/office/drawing/2014/chart" uri="{C3380CC4-5D6E-409C-BE32-E72D297353CC}">
                <c16:uniqueId val="{00000003-B0F1-43F3-BB04-6976B5DF54CB}"/>
              </c:ext>
            </c:extLst>
          </c:dPt>
          <c:dPt>
            <c:idx val="2"/>
            <c:bubble3D val="0"/>
            <c:spPr>
              <a:pattFill prst="dashHorz">
                <a:fgClr>
                  <a:schemeClr val="bg2"/>
                </a:fgClr>
                <a:bgClr>
                  <a:schemeClr val="bg1"/>
                </a:bgClr>
              </a:pattFill>
              <a:ln w="19050">
                <a:noFill/>
              </a:ln>
              <a:effectLst/>
            </c:spPr>
            <c:extLst>
              <c:ext xmlns:c16="http://schemas.microsoft.com/office/drawing/2014/chart" uri="{C3380CC4-5D6E-409C-BE32-E72D297353CC}">
                <c16:uniqueId val="{00000005-B0F1-43F3-BB04-6976B5DF54CB}"/>
              </c:ext>
            </c:extLst>
          </c:dPt>
          <c:val>
            <c:numRef>
              <c:f>Tabelle1!$B$3:$B$5</c:f>
              <c:numCache>
                <c:formatCode>General</c:formatCode>
                <c:ptCount val="3"/>
                <c:pt idx="0">
                  <c:v>22</c:v>
                </c:pt>
                <c:pt idx="1">
                  <c:v>15</c:v>
                </c:pt>
                <c:pt idx="2">
                  <c:v>63</c:v>
                </c:pt>
              </c:numCache>
            </c:numRef>
          </c:val>
          <c:extLst>
            <c:ext xmlns:c16="http://schemas.microsoft.com/office/drawing/2014/chart" uri="{C3380CC4-5D6E-409C-BE32-E72D297353CC}">
              <c16:uniqueId val="{00000006-B0F1-43F3-BB04-6976B5DF54CB}"/>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0D62C4-CDB2-4712-8CCA-F90B6B7FF2C3}" type="datetimeFigureOut">
              <a:rPr lang="de-DE" smtClean="0"/>
              <a:pPr/>
              <a:t>24.08.2023</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1847CE-969E-4988-BC95-A364F6CD5850}" type="slidenum">
              <a:rPr lang="de-DE" smtClean="0"/>
              <a:pPr/>
              <a:t>‹Nr.›</a:t>
            </a:fld>
            <a:endParaRPr lang="de-DE"/>
          </a:p>
        </p:txBody>
      </p:sp>
    </p:spTree>
    <p:extLst>
      <p:ext uri="{BB962C8B-B14F-4D97-AF65-F5344CB8AC3E}">
        <p14:creationId xmlns:p14="http://schemas.microsoft.com/office/powerpoint/2010/main" val="3739339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091847CE-969E-4988-BC95-A364F6CD5850}" type="slidenum">
              <a:rPr lang="de-DE" smtClean="0"/>
              <a:pPr/>
              <a:t>13</a:t>
            </a:fld>
            <a:endParaRPr lang="de-DE"/>
          </a:p>
        </p:txBody>
      </p:sp>
    </p:spTree>
    <p:extLst>
      <p:ext uri="{BB962C8B-B14F-4D97-AF65-F5344CB8AC3E}">
        <p14:creationId xmlns:p14="http://schemas.microsoft.com/office/powerpoint/2010/main" val="2960087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091847CE-969E-4988-BC95-A364F6CD5850}" type="slidenum">
              <a:rPr lang="de-DE" smtClean="0"/>
              <a:pPr/>
              <a:t>35</a:t>
            </a:fld>
            <a:endParaRPr lang="de-DE"/>
          </a:p>
        </p:txBody>
      </p:sp>
    </p:spTree>
    <p:extLst>
      <p:ext uri="{BB962C8B-B14F-4D97-AF65-F5344CB8AC3E}">
        <p14:creationId xmlns:p14="http://schemas.microsoft.com/office/powerpoint/2010/main" val="2596938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091847CE-969E-4988-BC95-A364F6CD5850}" type="slidenum">
              <a:rPr lang="de-DE" smtClean="0"/>
              <a:pPr/>
              <a:t>49</a:t>
            </a:fld>
            <a:endParaRPr lang="de-DE"/>
          </a:p>
        </p:txBody>
      </p:sp>
    </p:spTree>
    <p:extLst>
      <p:ext uri="{BB962C8B-B14F-4D97-AF65-F5344CB8AC3E}">
        <p14:creationId xmlns:p14="http://schemas.microsoft.com/office/powerpoint/2010/main" val="3854488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091847CE-969E-4988-BC95-A364F6CD5850}" type="slidenum">
              <a:rPr lang="de-DE" smtClean="0"/>
              <a:pPr/>
              <a:t>50</a:t>
            </a:fld>
            <a:endParaRPr lang="de-DE"/>
          </a:p>
        </p:txBody>
      </p:sp>
    </p:spTree>
    <p:extLst>
      <p:ext uri="{BB962C8B-B14F-4D97-AF65-F5344CB8AC3E}">
        <p14:creationId xmlns:p14="http://schemas.microsoft.com/office/powerpoint/2010/main" val="605617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bg2"/>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1"/>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2" name="Gruppieren 1"/>
          <p:cNvGrpSpPr/>
          <p:nvPr userDrawn="1"/>
        </p:nvGrpSpPr>
        <p:grpSpPr>
          <a:xfrm>
            <a:off x="9851002" y="532800"/>
            <a:ext cx="2340998" cy="1081711"/>
            <a:chOff x="9790370" y="2610023"/>
            <a:chExt cx="2340998" cy="1081711"/>
          </a:xfrm>
        </p:grpSpPr>
        <p:sp>
          <p:nvSpPr>
            <p:cNvPr id="13" name="Rechteck 12"/>
            <p:cNvSpPr/>
            <p:nvPr userDrawn="1"/>
          </p:nvSpPr>
          <p:spPr>
            <a:xfrm>
              <a:off x="11949475" y="2611614"/>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9790370" y="2610023"/>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131155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1"/>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4" name="Gruppieren 13"/>
          <p:cNvGrpSpPr/>
          <p:nvPr userDrawn="1"/>
        </p:nvGrpSpPr>
        <p:grpSpPr>
          <a:xfrm>
            <a:off x="9851002" y="532800"/>
            <a:ext cx="2340998" cy="1081711"/>
            <a:chOff x="9790370" y="2610023"/>
            <a:chExt cx="2340998" cy="1081711"/>
          </a:xfrm>
        </p:grpSpPr>
        <p:sp>
          <p:nvSpPr>
            <p:cNvPr id="15" name="Rechteck 14"/>
            <p:cNvSpPr/>
            <p:nvPr userDrawn="1"/>
          </p:nvSpPr>
          <p:spPr>
            <a:xfrm>
              <a:off x="11949475" y="2611614"/>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6" name="Gruppieren 15"/>
            <p:cNvGrpSpPr>
              <a:grpSpLocks noChangeAspect="1"/>
            </p:cNvGrpSpPr>
            <p:nvPr userDrawn="1"/>
          </p:nvGrpSpPr>
          <p:grpSpPr>
            <a:xfrm>
              <a:off x="9790370" y="2610023"/>
              <a:ext cx="2159105" cy="1080000"/>
              <a:chOff x="14785976" y="27157354"/>
              <a:chExt cx="5086351" cy="2544762"/>
            </a:xfrm>
          </p:grpSpPr>
          <p:sp>
            <p:nvSpPr>
              <p:cNvPr id="17"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4"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5"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6"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159961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dirty="0"/>
              <a:t>Textmasterformate durch Klicken bearbeiten</a:t>
            </a:r>
          </a:p>
          <a:p>
            <a:pPr lvl="4"/>
            <a:r>
              <a:rPr lang="de-DE" dirty="0"/>
              <a:t>Zweite Ebene</a:t>
            </a:r>
          </a:p>
          <a:p>
            <a:pPr lvl="2"/>
            <a:r>
              <a:rPr lang="de-DE" dirty="0"/>
              <a:t>Dritte Ebene</a:t>
            </a:r>
          </a:p>
          <a:p>
            <a:pPr lvl="3"/>
            <a:r>
              <a:rPr lang="de-DE" dirty="0"/>
              <a:t>Vierte Ebene</a:t>
            </a:r>
          </a:p>
        </p:txBody>
      </p:sp>
      <p:sp>
        <p:nvSpPr>
          <p:cNvPr id="4" name="Datumsplatzhalter 3"/>
          <p:cNvSpPr>
            <a:spLocks noGrp="1"/>
          </p:cNvSpPr>
          <p:nvPr>
            <p:ph type="dt" sz="half" idx="10"/>
          </p:nvPr>
        </p:nvSpPr>
        <p:spPr/>
        <p:txBody>
          <a:bodyPr/>
          <a:lstStyle/>
          <a:p>
            <a:fld id="{568E74F8-1635-4AF7-9161-516E12687055}"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Tree>
    <p:extLst>
      <p:ext uri="{BB962C8B-B14F-4D97-AF65-F5344CB8AC3E}">
        <p14:creationId xmlns:p14="http://schemas.microsoft.com/office/powerpoint/2010/main" val="7672377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1"/>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9269717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1"/>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dirty="0"/>
          </a:p>
        </p:txBody>
      </p:sp>
    </p:spTree>
    <p:extLst>
      <p:ext uri="{BB962C8B-B14F-4D97-AF65-F5344CB8AC3E}">
        <p14:creationId xmlns:p14="http://schemas.microsoft.com/office/powerpoint/2010/main" val="17515708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564760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a:xfrm>
            <a:off x="554567" y="6597353"/>
            <a:ext cx="957600" cy="260648"/>
          </a:xfrm>
        </p:spPr>
        <p:txBody>
          <a:bodyPr/>
          <a:lstStyle/>
          <a:p>
            <a:fld id="{288582AD-1B49-4E2A-B663-117A29785EDA}" type="datetime1">
              <a:rPr lang="de-DE" smtClean="0"/>
              <a:pPr/>
              <a:t>24.08.2023</a:t>
            </a:fld>
            <a:endParaRPr lang="de-DE" dirty="0"/>
          </a:p>
        </p:txBody>
      </p:sp>
      <p:sp>
        <p:nvSpPr>
          <p:cNvPr id="5" name="Fußzeilenplatzhalter 4"/>
          <p:cNvSpPr>
            <a:spLocks noGrp="1"/>
          </p:cNvSpPr>
          <p:nvPr>
            <p:ph type="ftr" sz="quarter" idx="11"/>
          </p:nvPr>
        </p:nvSpPr>
        <p:spPr>
          <a:xfrm>
            <a:off x="1531771" y="6597353"/>
            <a:ext cx="8956717" cy="260648"/>
          </a:xfrm>
        </p:spPr>
        <p:txBody>
          <a:bodyPr/>
          <a:lstStyle/>
          <a:p>
            <a:r>
              <a:rPr lang="de-DE" dirty="0"/>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dirty="0"/>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extLst>
      <p:ext uri="{BB962C8B-B14F-4D97-AF65-F5344CB8AC3E}">
        <p14:creationId xmlns:p14="http://schemas.microsoft.com/office/powerpoint/2010/main" val="32655067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extLst>
      <p:ext uri="{BB962C8B-B14F-4D97-AF65-F5344CB8AC3E}">
        <p14:creationId xmlns:p14="http://schemas.microsoft.com/office/powerpoint/2010/main" val="4266384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email">
            <a:extLst>
              <a:ext uri="{28A0092B-C50C-407E-A947-70E740481C1C}">
                <a14:useLocalDpi xmlns:a14="http://schemas.microsoft.com/office/drawing/2010/main"/>
              </a:ext>
            </a:extLst>
          </a:blip>
          <a:srcRect/>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dirty="0"/>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accent2"/>
                </a:solidFill>
              </a:defRPr>
            </a:lvl3pPr>
            <a:lvl4pPr marL="0" indent="0">
              <a:buNone/>
              <a:defRPr/>
            </a:lvl4pPr>
            <a:lvl5pPr marL="0" indent="0">
              <a:buNone/>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14" name="Gruppieren 13"/>
          <p:cNvGrpSpPr/>
          <p:nvPr userDrawn="1"/>
        </p:nvGrpSpPr>
        <p:grpSpPr>
          <a:xfrm>
            <a:off x="9851002" y="532800"/>
            <a:ext cx="2340998" cy="1081711"/>
            <a:chOff x="9790370" y="2610023"/>
            <a:chExt cx="2340998" cy="1081711"/>
          </a:xfrm>
        </p:grpSpPr>
        <p:sp>
          <p:nvSpPr>
            <p:cNvPr id="15" name="Rechteck 14"/>
            <p:cNvSpPr/>
            <p:nvPr userDrawn="1"/>
          </p:nvSpPr>
          <p:spPr>
            <a:xfrm>
              <a:off x="11949475" y="2611614"/>
              <a:ext cx="181893"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6" name="Gruppieren 15"/>
            <p:cNvGrpSpPr>
              <a:grpSpLocks noChangeAspect="1"/>
            </p:cNvGrpSpPr>
            <p:nvPr userDrawn="1"/>
          </p:nvGrpSpPr>
          <p:grpSpPr>
            <a:xfrm>
              <a:off x="9790370" y="2610023"/>
              <a:ext cx="2159105" cy="1080000"/>
              <a:chOff x="14785976" y="27157354"/>
              <a:chExt cx="5086351" cy="2544762"/>
            </a:xfrm>
          </p:grpSpPr>
          <p:sp>
            <p:nvSpPr>
              <p:cNvPr id="17" name="Rectangle 6"/>
              <p:cNvSpPr>
                <a:spLocks noChangeArrowheads="1"/>
              </p:cNvSpPr>
              <p:nvPr/>
            </p:nvSpPr>
            <p:spPr bwMode="auto">
              <a:xfrm>
                <a:off x="14785976" y="27157354"/>
                <a:ext cx="5086351" cy="254476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8"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9"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35755724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5"/>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2" name="Gruppieren 1"/>
          <p:cNvGrpSpPr/>
          <p:nvPr userDrawn="1"/>
        </p:nvGrpSpPr>
        <p:grpSpPr>
          <a:xfrm>
            <a:off x="9851002" y="532800"/>
            <a:ext cx="2340998" cy="1081711"/>
            <a:chOff x="9790370" y="2610023"/>
            <a:chExt cx="2340998" cy="1081711"/>
          </a:xfrm>
        </p:grpSpPr>
        <p:sp>
          <p:nvSpPr>
            <p:cNvPr id="13" name="Rechteck 12"/>
            <p:cNvSpPr/>
            <p:nvPr userDrawn="1"/>
          </p:nvSpPr>
          <p:spPr>
            <a:xfrm>
              <a:off x="11949475" y="2611614"/>
              <a:ext cx="181893" cy="10801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9790370" y="2610023"/>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chemeClr val="accent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1969349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bg2"/>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3" name="Gruppieren 12"/>
          <p:cNvGrpSpPr/>
          <p:nvPr userDrawn="1"/>
        </p:nvGrpSpPr>
        <p:grpSpPr>
          <a:xfrm>
            <a:off x="9851002" y="532800"/>
            <a:ext cx="2340998" cy="1081711"/>
            <a:chOff x="9790370" y="2610023"/>
            <a:chExt cx="2340998" cy="1081711"/>
          </a:xfrm>
        </p:grpSpPr>
        <p:sp>
          <p:nvSpPr>
            <p:cNvPr id="18" name="Rechteck 17"/>
            <p:cNvSpPr/>
            <p:nvPr userDrawn="1"/>
          </p:nvSpPr>
          <p:spPr>
            <a:xfrm>
              <a:off x="11949475" y="2611614"/>
              <a:ext cx="181893" cy="10801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9" name="Gruppieren 18"/>
            <p:cNvGrpSpPr>
              <a:grpSpLocks noChangeAspect="1"/>
            </p:cNvGrpSpPr>
            <p:nvPr userDrawn="1"/>
          </p:nvGrpSpPr>
          <p:grpSpPr>
            <a:xfrm>
              <a:off x="9790370" y="2610023"/>
              <a:ext cx="2159105" cy="1080000"/>
              <a:chOff x="14785976" y="27157354"/>
              <a:chExt cx="5086351" cy="2544762"/>
            </a:xfrm>
          </p:grpSpPr>
          <p:sp>
            <p:nvSpPr>
              <p:cNvPr id="20" name="Rectangle 6"/>
              <p:cNvSpPr>
                <a:spLocks noChangeArrowheads="1"/>
              </p:cNvSpPr>
              <p:nvPr/>
            </p:nvSpPr>
            <p:spPr bwMode="auto">
              <a:xfrm>
                <a:off x="14785976" y="27157354"/>
                <a:ext cx="5086351" cy="2544762"/>
              </a:xfrm>
              <a:prstGeom prst="rect">
                <a:avLst/>
              </a:prstGeom>
              <a:solidFill>
                <a:srgbClr val="5EAD3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3"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007626"/>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4915382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5"/>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8" name="Gruppieren 17"/>
          <p:cNvGrpSpPr/>
          <p:nvPr userDrawn="1"/>
        </p:nvGrpSpPr>
        <p:grpSpPr>
          <a:xfrm>
            <a:off x="9851002" y="532800"/>
            <a:ext cx="2340998" cy="1081711"/>
            <a:chOff x="9790370" y="2610023"/>
            <a:chExt cx="2340998" cy="1081711"/>
          </a:xfrm>
        </p:grpSpPr>
        <p:sp>
          <p:nvSpPr>
            <p:cNvPr id="19" name="Rechteck 18"/>
            <p:cNvSpPr/>
            <p:nvPr userDrawn="1"/>
          </p:nvSpPr>
          <p:spPr>
            <a:xfrm>
              <a:off x="11949475" y="2611614"/>
              <a:ext cx="181893" cy="10801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0" name="Gruppieren 19"/>
            <p:cNvGrpSpPr>
              <a:grpSpLocks noChangeAspect="1"/>
            </p:cNvGrpSpPr>
            <p:nvPr userDrawn="1"/>
          </p:nvGrpSpPr>
          <p:grpSpPr>
            <a:xfrm>
              <a:off x="9790370" y="2610023"/>
              <a:ext cx="2159105" cy="1080000"/>
              <a:chOff x="14785976" y="27157354"/>
              <a:chExt cx="5086351" cy="2544762"/>
            </a:xfrm>
          </p:grpSpPr>
          <p:sp>
            <p:nvSpPr>
              <p:cNvPr id="21" name="Rectangle 6"/>
              <p:cNvSpPr>
                <a:spLocks noChangeArrowheads="1"/>
              </p:cNvSpPr>
              <p:nvPr/>
            </p:nvSpPr>
            <p:spPr bwMode="auto">
              <a:xfrm>
                <a:off x="14785976" y="27157354"/>
                <a:ext cx="5086351" cy="2544762"/>
              </a:xfrm>
              <a:prstGeom prst="rect">
                <a:avLst/>
              </a:prstGeom>
              <a:solidFill>
                <a:schemeClr val="accent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3"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23116641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dirty="0"/>
              <a:t>Textmasterformate durch Klicken bearbeiten</a:t>
            </a:r>
          </a:p>
          <a:p>
            <a:pPr lvl="4"/>
            <a:r>
              <a:rPr lang="de-DE" dirty="0"/>
              <a:t>Zweite Ebene</a:t>
            </a:r>
          </a:p>
          <a:p>
            <a:pPr lvl="2"/>
            <a:r>
              <a:rPr lang="de-DE" dirty="0"/>
              <a:t>Dritte Ebene</a:t>
            </a:r>
          </a:p>
          <a:p>
            <a:pPr lvl="3"/>
            <a:r>
              <a:rPr lang="de-DE" dirty="0"/>
              <a:t>Vierte Ebene</a:t>
            </a:r>
          </a:p>
        </p:txBody>
      </p:sp>
      <p:sp>
        <p:nvSpPr>
          <p:cNvPr id="4" name="Datumsplatzhalter 3"/>
          <p:cNvSpPr>
            <a:spLocks noGrp="1"/>
          </p:cNvSpPr>
          <p:nvPr>
            <p:ph type="dt" sz="half" idx="10"/>
          </p:nvPr>
        </p:nvSpPr>
        <p:spPr/>
        <p:txBody>
          <a:bodyPr/>
          <a:lstStyle/>
          <a:p>
            <a:fld id="{568E74F8-1635-4AF7-9161-516E12687055}"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Tree>
    <p:extLst>
      <p:ext uri="{BB962C8B-B14F-4D97-AF65-F5344CB8AC3E}">
        <p14:creationId xmlns:p14="http://schemas.microsoft.com/office/powerpoint/2010/main" val="12992937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6"/>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374776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6"/>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dirty="0"/>
          </a:p>
        </p:txBody>
      </p:sp>
    </p:spTree>
    <p:extLst>
      <p:ext uri="{BB962C8B-B14F-4D97-AF65-F5344CB8AC3E}">
        <p14:creationId xmlns:p14="http://schemas.microsoft.com/office/powerpoint/2010/main" val="828015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8676733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a:xfrm>
            <a:off x="554567" y="6597353"/>
            <a:ext cx="957600" cy="260648"/>
          </a:xfrm>
        </p:spPr>
        <p:txBody>
          <a:bodyPr/>
          <a:lstStyle/>
          <a:p>
            <a:fld id="{288582AD-1B49-4E2A-B663-117A29785EDA}" type="datetime1">
              <a:rPr lang="de-DE" smtClean="0"/>
              <a:pPr/>
              <a:t>24.08.2023</a:t>
            </a:fld>
            <a:endParaRPr lang="de-DE" dirty="0"/>
          </a:p>
        </p:txBody>
      </p:sp>
      <p:sp>
        <p:nvSpPr>
          <p:cNvPr id="5" name="Fußzeilenplatzhalter 4"/>
          <p:cNvSpPr>
            <a:spLocks noGrp="1"/>
          </p:cNvSpPr>
          <p:nvPr>
            <p:ph type="ftr" sz="quarter" idx="11"/>
          </p:nvPr>
        </p:nvSpPr>
        <p:spPr>
          <a:xfrm>
            <a:off x="1531771" y="6597353"/>
            <a:ext cx="8956717" cy="260648"/>
          </a:xfrm>
        </p:spPr>
        <p:txBody>
          <a:bodyPr/>
          <a:lstStyle/>
          <a:p>
            <a:r>
              <a:rPr lang="de-DE" dirty="0"/>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dirty="0"/>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extLst>
      <p:ext uri="{BB962C8B-B14F-4D97-AF65-F5344CB8AC3E}">
        <p14:creationId xmlns:p14="http://schemas.microsoft.com/office/powerpoint/2010/main" val="1520933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extLst>
      <p:ext uri="{BB962C8B-B14F-4D97-AF65-F5344CB8AC3E}">
        <p14:creationId xmlns:p14="http://schemas.microsoft.com/office/powerpoint/2010/main" val="6689101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email">
            <a:extLst>
              <a:ext uri="{28A0092B-C50C-407E-A947-70E740481C1C}">
                <a14:useLocalDpi xmlns:a14="http://schemas.microsoft.com/office/drawing/2010/main"/>
              </a:ext>
            </a:extLst>
          </a:blip>
          <a:srcRect/>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dirty="0"/>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accent6"/>
                </a:solidFill>
              </a:defRPr>
            </a:lvl3pPr>
            <a:lvl4pPr marL="0" indent="0">
              <a:buNone/>
              <a:defRPr/>
            </a:lvl4pPr>
            <a:lvl5pPr marL="0" indent="0">
              <a:buNone/>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21" name="Gruppieren 20"/>
          <p:cNvGrpSpPr/>
          <p:nvPr userDrawn="1"/>
        </p:nvGrpSpPr>
        <p:grpSpPr>
          <a:xfrm>
            <a:off x="9851002" y="532800"/>
            <a:ext cx="2340998" cy="1081711"/>
            <a:chOff x="9790370" y="2610023"/>
            <a:chExt cx="2340998" cy="1081711"/>
          </a:xfrm>
        </p:grpSpPr>
        <p:sp>
          <p:nvSpPr>
            <p:cNvPr id="22" name="Rechteck 21"/>
            <p:cNvSpPr/>
            <p:nvPr userDrawn="1"/>
          </p:nvSpPr>
          <p:spPr>
            <a:xfrm>
              <a:off x="11949475" y="2611614"/>
              <a:ext cx="181893" cy="10801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3" name="Gruppieren 22"/>
            <p:cNvGrpSpPr>
              <a:grpSpLocks noChangeAspect="1"/>
            </p:cNvGrpSpPr>
            <p:nvPr userDrawn="1"/>
          </p:nvGrpSpPr>
          <p:grpSpPr>
            <a:xfrm>
              <a:off x="9790370" y="2610023"/>
              <a:ext cx="2159105" cy="1080000"/>
              <a:chOff x="14785976" y="27157354"/>
              <a:chExt cx="5086351" cy="2544762"/>
            </a:xfrm>
          </p:grpSpPr>
          <p:sp>
            <p:nvSpPr>
              <p:cNvPr id="24" name="Rectangle 6"/>
              <p:cNvSpPr>
                <a:spLocks noChangeArrowheads="1"/>
              </p:cNvSpPr>
              <p:nvPr/>
            </p:nvSpPr>
            <p:spPr bwMode="auto">
              <a:xfrm>
                <a:off x="14785976" y="27157354"/>
                <a:ext cx="5086351" cy="2544762"/>
              </a:xfrm>
              <a:prstGeom prst="rect">
                <a:avLst/>
              </a:prstGeom>
              <a:solidFill>
                <a:schemeClr val="accent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25735540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4"/>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2" name="Gruppieren 1"/>
          <p:cNvGrpSpPr/>
          <p:nvPr userDrawn="1"/>
        </p:nvGrpSpPr>
        <p:grpSpPr>
          <a:xfrm>
            <a:off x="9851002" y="532800"/>
            <a:ext cx="2340998" cy="1081711"/>
            <a:chOff x="9790370" y="2610023"/>
            <a:chExt cx="2340998" cy="1081711"/>
          </a:xfrm>
        </p:grpSpPr>
        <p:sp>
          <p:nvSpPr>
            <p:cNvPr id="13" name="Rechteck 12"/>
            <p:cNvSpPr/>
            <p:nvPr userDrawn="1"/>
          </p:nvSpPr>
          <p:spPr>
            <a:xfrm>
              <a:off x="11949475" y="2611614"/>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9790370" y="2610023"/>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42778619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chemeClr val="accent4"/>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4" name="Gruppieren 13"/>
          <p:cNvGrpSpPr/>
          <p:nvPr userDrawn="1"/>
        </p:nvGrpSpPr>
        <p:grpSpPr>
          <a:xfrm>
            <a:off x="9851002" y="532800"/>
            <a:ext cx="2340998" cy="1081711"/>
            <a:chOff x="9790370" y="2610023"/>
            <a:chExt cx="2340998" cy="1081711"/>
          </a:xfrm>
        </p:grpSpPr>
        <p:sp>
          <p:nvSpPr>
            <p:cNvPr id="15" name="Rechteck 14"/>
            <p:cNvSpPr/>
            <p:nvPr userDrawn="1"/>
          </p:nvSpPr>
          <p:spPr>
            <a:xfrm>
              <a:off x="11949475" y="2611614"/>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6" name="Gruppieren 15"/>
            <p:cNvGrpSpPr>
              <a:grpSpLocks noChangeAspect="1"/>
            </p:cNvGrpSpPr>
            <p:nvPr userDrawn="1"/>
          </p:nvGrpSpPr>
          <p:grpSpPr>
            <a:xfrm>
              <a:off x="9790370" y="2610023"/>
              <a:ext cx="2159105" cy="1080000"/>
              <a:chOff x="14785976" y="27157354"/>
              <a:chExt cx="5086351" cy="2544762"/>
            </a:xfrm>
          </p:grpSpPr>
          <p:sp>
            <p:nvSpPr>
              <p:cNvPr id="17"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4"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5"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6"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2596551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dirty="0"/>
              <a:t>Textmasterformate durch Klicken bearbeiten</a:t>
            </a:r>
          </a:p>
          <a:p>
            <a:pPr lvl="4"/>
            <a:r>
              <a:rPr lang="de-DE" dirty="0"/>
              <a:t>Zweite Ebene</a:t>
            </a:r>
          </a:p>
          <a:p>
            <a:pPr lvl="2"/>
            <a:r>
              <a:rPr lang="de-DE" dirty="0"/>
              <a:t>Dritte Ebene</a:t>
            </a:r>
          </a:p>
          <a:p>
            <a:pPr lvl="3"/>
            <a:r>
              <a:rPr lang="de-DE" dirty="0"/>
              <a:t>Vierte Ebene</a:t>
            </a:r>
          </a:p>
        </p:txBody>
      </p:sp>
      <p:sp>
        <p:nvSpPr>
          <p:cNvPr id="4" name="Datumsplatzhalter 3"/>
          <p:cNvSpPr>
            <a:spLocks noGrp="1"/>
          </p:cNvSpPr>
          <p:nvPr>
            <p:ph type="dt" sz="half" idx="10"/>
          </p:nvPr>
        </p:nvSpPr>
        <p:spPr/>
        <p:txBody>
          <a:bodyPr/>
          <a:lstStyle/>
          <a:p>
            <a:fld id="{568E74F8-1635-4AF7-9161-516E12687055}"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dirty="0"/>
              <a:t>Textmasterformate durch Klicken bearbeiten</a:t>
            </a:r>
          </a:p>
          <a:p>
            <a:pPr lvl="4"/>
            <a:r>
              <a:rPr lang="de-DE" dirty="0"/>
              <a:t>Zweite Ebene</a:t>
            </a:r>
          </a:p>
          <a:p>
            <a:pPr lvl="2"/>
            <a:r>
              <a:rPr lang="de-DE" dirty="0"/>
              <a:t>Dritte Ebene</a:t>
            </a:r>
          </a:p>
          <a:p>
            <a:pPr lvl="3"/>
            <a:r>
              <a:rPr lang="de-DE" dirty="0"/>
              <a:t>Vierte Ebene</a:t>
            </a:r>
          </a:p>
        </p:txBody>
      </p:sp>
      <p:sp>
        <p:nvSpPr>
          <p:cNvPr id="4" name="Datumsplatzhalter 3"/>
          <p:cNvSpPr>
            <a:spLocks noGrp="1"/>
          </p:cNvSpPr>
          <p:nvPr>
            <p:ph type="dt" sz="half" idx="10"/>
          </p:nvPr>
        </p:nvSpPr>
        <p:spPr/>
        <p:txBody>
          <a:bodyPr/>
          <a:lstStyle/>
          <a:p>
            <a:fld id="{568E74F8-1635-4AF7-9161-516E12687055}"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Tree>
    <p:extLst>
      <p:ext uri="{BB962C8B-B14F-4D97-AF65-F5344CB8AC3E}">
        <p14:creationId xmlns:p14="http://schemas.microsoft.com/office/powerpoint/2010/main" val="19760918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4"/>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3896276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accent4"/>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dirty="0"/>
          </a:p>
        </p:txBody>
      </p:sp>
    </p:spTree>
    <p:extLst>
      <p:ext uri="{BB962C8B-B14F-4D97-AF65-F5344CB8AC3E}">
        <p14:creationId xmlns:p14="http://schemas.microsoft.com/office/powerpoint/2010/main" val="24198863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2913310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a:xfrm>
            <a:off x="554567" y="6597353"/>
            <a:ext cx="957600" cy="260648"/>
          </a:xfrm>
        </p:spPr>
        <p:txBody>
          <a:bodyPr/>
          <a:lstStyle/>
          <a:p>
            <a:fld id="{288582AD-1B49-4E2A-B663-117A29785EDA}" type="datetime1">
              <a:rPr lang="de-DE" smtClean="0"/>
              <a:pPr/>
              <a:t>24.08.2023</a:t>
            </a:fld>
            <a:endParaRPr lang="de-DE" dirty="0"/>
          </a:p>
        </p:txBody>
      </p:sp>
      <p:sp>
        <p:nvSpPr>
          <p:cNvPr id="5" name="Fußzeilenplatzhalter 4"/>
          <p:cNvSpPr>
            <a:spLocks noGrp="1"/>
          </p:cNvSpPr>
          <p:nvPr>
            <p:ph type="ftr" sz="quarter" idx="11"/>
          </p:nvPr>
        </p:nvSpPr>
        <p:spPr>
          <a:xfrm>
            <a:off x="1531771" y="6597353"/>
            <a:ext cx="8956717" cy="260648"/>
          </a:xfrm>
        </p:spPr>
        <p:txBody>
          <a:bodyPr/>
          <a:lstStyle/>
          <a:p>
            <a:r>
              <a:rPr lang="de-DE" dirty="0"/>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dirty="0"/>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extLst>
      <p:ext uri="{BB962C8B-B14F-4D97-AF65-F5344CB8AC3E}">
        <p14:creationId xmlns:p14="http://schemas.microsoft.com/office/powerpoint/2010/main" val="17153770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extLst>
      <p:ext uri="{BB962C8B-B14F-4D97-AF65-F5344CB8AC3E}">
        <p14:creationId xmlns:p14="http://schemas.microsoft.com/office/powerpoint/2010/main" val="14194488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email">
            <a:extLst>
              <a:ext uri="{28A0092B-C50C-407E-A947-70E740481C1C}">
                <a14:useLocalDpi xmlns:a14="http://schemas.microsoft.com/office/drawing/2010/main"/>
              </a:ext>
            </a:extLst>
          </a:blip>
          <a:srcRect/>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dirty="0"/>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accent3"/>
                </a:solidFill>
              </a:defRPr>
            </a:lvl3pPr>
            <a:lvl4pPr marL="0" indent="0">
              <a:buNone/>
              <a:defRPr/>
            </a:lvl4pPr>
            <a:lvl5pPr marL="0" indent="0">
              <a:buNone/>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14" name="Gruppieren 13"/>
          <p:cNvGrpSpPr/>
          <p:nvPr userDrawn="1"/>
        </p:nvGrpSpPr>
        <p:grpSpPr>
          <a:xfrm>
            <a:off x="9851002" y="532800"/>
            <a:ext cx="2340998" cy="1081711"/>
            <a:chOff x="9790370" y="2610023"/>
            <a:chExt cx="2340998" cy="1081711"/>
          </a:xfrm>
        </p:grpSpPr>
        <p:sp>
          <p:nvSpPr>
            <p:cNvPr id="15" name="Rechteck 14"/>
            <p:cNvSpPr/>
            <p:nvPr userDrawn="1"/>
          </p:nvSpPr>
          <p:spPr>
            <a:xfrm>
              <a:off x="11949475" y="2611614"/>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6" name="Gruppieren 15"/>
            <p:cNvGrpSpPr>
              <a:grpSpLocks noChangeAspect="1"/>
            </p:cNvGrpSpPr>
            <p:nvPr userDrawn="1"/>
          </p:nvGrpSpPr>
          <p:grpSpPr>
            <a:xfrm>
              <a:off x="9790370" y="2610023"/>
              <a:ext cx="2159105" cy="1080000"/>
              <a:chOff x="14785976" y="27157354"/>
              <a:chExt cx="5086351" cy="2544762"/>
            </a:xfrm>
          </p:grpSpPr>
          <p:sp>
            <p:nvSpPr>
              <p:cNvPr id="17" name="Rectangle 6"/>
              <p:cNvSpPr>
                <a:spLocks noChangeArrowheads="1"/>
              </p:cNvSpPr>
              <p:nvPr/>
            </p:nvSpPr>
            <p:spPr bwMode="auto">
              <a:xfrm>
                <a:off x="14785976" y="27157354"/>
                <a:ext cx="5086351" cy="254476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18"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19"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2583487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elfolie deut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3525209"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rgbClr val="CE1F5E"/>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2" name="Gruppieren 1"/>
          <p:cNvGrpSpPr/>
          <p:nvPr userDrawn="1"/>
        </p:nvGrpSpPr>
        <p:grpSpPr>
          <a:xfrm>
            <a:off x="9851002" y="532800"/>
            <a:ext cx="2340998" cy="1081711"/>
            <a:chOff x="9790370" y="2610023"/>
            <a:chExt cx="2340998" cy="1081711"/>
          </a:xfrm>
        </p:grpSpPr>
        <p:sp>
          <p:nvSpPr>
            <p:cNvPr id="13" name="Rechteck 12"/>
            <p:cNvSpPr/>
            <p:nvPr userDrawn="1"/>
          </p:nvSpPr>
          <p:spPr>
            <a:xfrm>
              <a:off x="11949475" y="2611614"/>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18" name="Gruppieren 17"/>
            <p:cNvGrpSpPr>
              <a:grpSpLocks noChangeAspect="1"/>
            </p:cNvGrpSpPr>
            <p:nvPr userDrawn="1"/>
          </p:nvGrpSpPr>
          <p:grpSpPr>
            <a:xfrm>
              <a:off x="9790370" y="2610023"/>
              <a:ext cx="2159105" cy="1080000"/>
              <a:chOff x="14785976" y="27157354"/>
              <a:chExt cx="5086351" cy="2544762"/>
            </a:xfrm>
          </p:grpSpPr>
          <p:sp>
            <p:nvSpPr>
              <p:cNvPr id="19"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0"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1"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38176610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elfolie englisch">
    <p:spTree>
      <p:nvGrpSpPr>
        <p:cNvPr id="1" name=""/>
        <p:cNvGrpSpPr/>
        <p:nvPr/>
      </p:nvGrpSpPr>
      <p:grpSpPr>
        <a:xfrm>
          <a:off x="0" y="0"/>
          <a:ext cx="0" cy="0"/>
          <a:chOff x="0" y="0"/>
          <a:chExt cx="0" cy="0"/>
        </a:xfrm>
      </p:grpSpPr>
      <p:sp>
        <p:nvSpPr>
          <p:cNvPr id="8" name="Rechteck 7"/>
          <p:cNvSpPr/>
          <p:nvPr userDrawn="1"/>
        </p:nvSpPr>
        <p:spPr>
          <a:xfrm>
            <a:off x="180000" y="180000"/>
            <a:ext cx="11833200" cy="6498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Untertitel 2"/>
          <p:cNvSpPr>
            <a:spLocks noGrp="1"/>
          </p:cNvSpPr>
          <p:nvPr>
            <p:ph type="subTitle" idx="1" hasCustomPrompt="1"/>
          </p:nvPr>
        </p:nvSpPr>
        <p:spPr>
          <a:xfrm>
            <a:off x="551999" y="2304000"/>
            <a:ext cx="11040000" cy="1476000"/>
          </a:xfrm>
          <a:prstGeom prst="rect">
            <a:avLst/>
          </a:prstGeom>
        </p:spPr>
        <p:txBody>
          <a:bodyPr>
            <a:noAutofit/>
          </a:bodyPr>
          <a:lstStyle>
            <a:lvl1pPr marL="0" indent="0" algn="l">
              <a:lnSpc>
                <a:spcPts val="4200"/>
              </a:lnSpc>
              <a:spcBef>
                <a:spcPts val="0"/>
              </a:spcBef>
              <a:buNone/>
              <a:defRPr sz="4000" b="1" cap="none" baseline="0">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Hier steht ein schöner Präsentationstitel</a:t>
            </a:r>
          </a:p>
        </p:txBody>
      </p:sp>
      <p:sp>
        <p:nvSpPr>
          <p:cNvPr id="12" name="Textfeld 11"/>
          <p:cNvSpPr txBox="1"/>
          <p:nvPr userDrawn="1"/>
        </p:nvSpPr>
        <p:spPr>
          <a:xfrm>
            <a:off x="552000" y="1076549"/>
            <a:ext cx="4330775"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German Environment Agency</a:t>
            </a:r>
          </a:p>
        </p:txBody>
      </p:sp>
      <p:sp>
        <p:nvSpPr>
          <p:cNvPr id="31" name="Titel 30"/>
          <p:cNvSpPr>
            <a:spLocks noGrp="1"/>
          </p:cNvSpPr>
          <p:nvPr>
            <p:ph type="title" hasCustomPrompt="1"/>
          </p:nvPr>
        </p:nvSpPr>
        <p:spPr>
          <a:xfrm>
            <a:off x="552000" y="1872000"/>
            <a:ext cx="11040000" cy="360000"/>
          </a:xfrm>
        </p:spPr>
        <p:txBody>
          <a:bodyPr>
            <a:noAutofit/>
          </a:bodyPr>
          <a:lstStyle>
            <a:lvl1pPr>
              <a:defRPr sz="2400">
                <a:solidFill>
                  <a:srgbClr val="CE1F5E"/>
                </a:solidFill>
                <a:latin typeface="Calibri" panose="020F0502020204030204" pitchFamily="34" charset="0"/>
              </a:defRPr>
            </a:lvl1pPr>
          </a:lstStyle>
          <a:p>
            <a:r>
              <a:rPr lang="de-DE" dirty="0"/>
              <a:t>Hier steht ein schöner Veranstaltungstitel</a:t>
            </a:r>
          </a:p>
        </p:txBody>
      </p:sp>
      <p:sp>
        <p:nvSpPr>
          <p:cNvPr id="34" name="Textplatzhalter 33"/>
          <p:cNvSpPr>
            <a:spLocks noGrp="1"/>
          </p:cNvSpPr>
          <p:nvPr>
            <p:ph type="body" sz="quarter" idx="10" hasCustomPrompt="1"/>
          </p:nvPr>
        </p:nvSpPr>
        <p:spPr>
          <a:xfrm>
            <a:off x="551999" y="3798000"/>
            <a:ext cx="11040000" cy="2340000"/>
          </a:xfrm>
          <a:prstGeom prst="rect">
            <a:avLst/>
          </a:prstGeom>
        </p:spPr>
        <p:txBody>
          <a:bodyPr>
            <a:normAutofit/>
          </a:bodyPr>
          <a:lstStyle>
            <a:lvl1pPr indent="0">
              <a:spcBef>
                <a:spcPts val="0"/>
              </a:spcBef>
              <a:defRPr lang="de-DE" sz="2000" b="0" i="0" u="none" strike="noStrike" cap="none" baseline="0" smtClean="0">
                <a:solidFill>
                  <a:schemeClr val="bg1"/>
                </a:solidFill>
              </a:defRPr>
            </a:lvl1pPr>
            <a:lvl2pPr marL="0" indent="0">
              <a:spcBef>
                <a:spcPts val="0"/>
              </a:spcBef>
              <a:buNone/>
              <a:defRPr sz="2000" b="0" cap="none" baseline="0">
                <a:solidFill>
                  <a:schemeClr val="bg1"/>
                </a:solidFill>
                <a:latin typeface="Calibri" panose="020F0502020204030204" pitchFamily="34" charset="0"/>
              </a:defRPr>
            </a:lvl2pPr>
            <a:lvl3pPr marL="0" indent="0">
              <a:spcBef>
                <a:spcPts val="0"/>
              </a:spcBef>
              <a:buNone/>
              <a:defRPr sz="2000" b="0" cap="none" baseline="0">
                <a:solidFill>
                  <a:schemeClr val="bg1"/>
                </a:solidFill>
                <a:latin typeface="Calibri" panose="020F0502020204030204" pitchFamily="34" charset="0"/>
              </a:defRPr>
            </a:lvl3pPr>
            <a:lvl4pPr marL="0" indent="0">
              <a:spcBef>
                <a:spcPts val="0"/>
              </a:spcBef>
              <a:buNone/>
              <a:defRPr sz="2000" b="0" cap="none" baseline="0">
                <a:solidFill>
                  <a:schemeClr val="bg1"/>
                </a:solidFill>
                <a:latin typeface="Calibri" panose="020F0502020204030204" pitchFamily="34" charset="0"/>
              </a:defRPr>
            </a:lvl4pPr>
            <a:lvl5pPr marL="0" indent="0">
              <a:spcBef>
                <a:spcPts val="0"/>
              </a:spcBef>
              <a:buNone/>
              <a:defRPr sz="2000" b="0" cap="none" baseline="0">
                <a:solidFill>
                  <a:schemeClr val="bg1"/>
                </a:solidFill>
                <a:latin typeface="Calibri" panose="020F0502020204030204" pitchFamily="34" charset="0"/>
              </a:defRPr>
            </a:lvl5pPr>
          </a:lstStyle>
          <a:p>
            <a:r>
              <a:rPr lang="de-DE" dirty="0"/>
              <a:t>Name Autor/in 1</a:t>
            </a:r>
            <a:br>
              <a:rPr lang="de-DE" dirty="0"/>
            </a:br>
            <a:r>
              <a:rPr lang="de-DE" dirty="0"/>
              <a:t>Fachgebiet X X.X / FG-Bezeichnung</a:t>
            </a:r>
            <a:br>
              <a:rPr lang="de-DE" dirty="0"/>
            </a:br>
            <a:r>
              <a:rPr lang="de-DE" dirty="0"/>
              <a:t>Name Autor/in 2</a:t>
            </a:r>
            <a:br>
              <a:rPr lang="de-DE" dirty="0"/>
            </a:br>
            <a:r>
              <a:rPr lang="de-DE" dirty="0"/>
              <a:t>Fachgebiet X X.X / FG-Bezeichnung</a:t>
            </a:r>
          </a:p>
        </p:txBody>
      </p:sp>
      <p:grpSp>
        <p:nvGrpSpPr>
          <p:cNvPr id="18" name="Gruppieren 17"/>
          <p:cNvGrpSpPr/>
          <p:nvPr userDrawn="1"/>
        </p:nvGrpSpPr>
        <p:grpSpPr>
          <a:xfrm>
            <a:off x="9851002" y="532800"/>
            <a:ext cx="2340998" cy="1081711"/>
            <a:chOff x="9790370" y="2610023"/>
            <a:chExt cx="2340998" cy="1081711"/>
          </a:xfrm>
        </p:grpSpPr>
        <p:sp>
          <p:nvSpPr>
            <p:cNvPr id="19" name="Rechteck 18"/>
            <p:cNvSpPr/>
            <p:nvPr userDrawn="1"/>
          </p:nvSpPr>
          <p:spPr>
            <a:xfrm>
              <a:off x="11949475" y="2611614"/>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0" name="Gruppieren 19"/>
            <p:cNvGrpSpPr>
              <a:grpSpLocks noChangeAspect="1"/>
            </p:cNvGrpSpPr>
            <p:nvPr userDrawn="1"/>
          </p:nvGrpSpPr>
          <p:grpSpPr>
            <a:xfrm>
              <a:off x="9790370" y="2610023"/>
              <a:ext cx="2159105" cy="1080000"/>
              <a:chOff x="14785976" y="27157354"/>
              <a:chExt cx="5086351" cy="2544762"/>
            </a:xfrm>
          </p:grpSpPr>
          <p:sp>
            <p:nvSpPr>
              <p:cNvPr id="21"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2"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3"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11972467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 Gliederu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3" name="Inhaltsplatzhalter 2"/>
          <p:cNvSpPr>
            <a:spLocks noGrp="1"/>
          </p:cNvSpPr>
          <p:nvPr>
            <p:ph idx="1"/>
          </p:nvPr>
        </p:nvSpPr>
        <p:spPr>
          <a:xfrm>
            <a:off x="552000" y="1494000"/>
            <a:ext cx="10972800" cy="4525963"/>
          </a:xfrm>
          <a:prstGeom prst="rect">
            <a:avLst/>
          </a:prstGeom>
        </p:spPr>
        <p:txBody>
          <a:bodyPr lIns="0" tIns="0" rIns="0" bIns="0">
            <a:normAutofit/>
          </a:bodyPr>
          <a:lstStyle>
            <a:lvl1pPr marL="216000" indent="-216000">
              <a:lnSpc>
                <a:spcPct val="120000"/>
              </a:lnSpc>
              <a:spcBef>
                <a:spcPts val="0"/>
              </a:spcBef>
              <a:buFont typeface="+mj-lt"/>
              <a:buNone/>
              <a:defRPr sz="1500" b="1" cap="all" baseline="0"/>
            </a:lvl1pPr>
            <a:lvl2pPr marL="0" indent="0">
              <a:lnSpc>
                <a:spcPct val="120000"/>
              </a:lnSpc>
              <a:spcBef>
                <a:spcPts val="0"/>
              </a:spcBef>
              <a:buSzPct val="100000"/>
              <a:buFont typeface="Meta Offc" pitchFamily="34" charset="0"/>
              <a:buNone/>
              <a:defRPr sz="1500"/>
            </a:lvl2pPr>
            <a:lvl3pPr marL="576000" indent="-360000">
              <a:lnSpc>
                <a:spcPct val="120000"/>
              </a:lnSpc>
              <a:spcBef>
                <a:spcPts val="0"/>
              </a:spcBef>
              <a:buFont typeface="Meta Offc" pitchFamily="34" charset="0"/>
              <a:buNone/>
              <a:defRPr sz="1500"/>
            </a:lvl3pPr>
            <a:lvl4pPr marL="576000" indent="-360000">
              <a:lnSpc>
                <a:spcPct val="120000"/>
              </a:lnSpc>
              <a:spcBef>
                <a:spcPts val="0"/>
              </a:spcBef>
              <a:buFont typeface="Symbol" pitchFamily="18" charset="2"/>
              <a:buNone/>
              <a:defRPr lang="de-DE" sz="1500" kern="1200" dirty="0" smtClean="0">
                <a:solidFill>
                  <a:schemeClr val="tx1"/>
                </a:solidFill>
                <a:latin typeface="Calibri" panose="020F0502020204030204" pitchFamily="34" charset="0"/>
                <a:ea typeface="+mn-ea"/>
                <a:cs typeface="+mn-cs"/>
              </a:defRPr>
            </a:lvl4pPr>
            <a:lvl5pPr marL="576000" indent="-360000">
              <a:lnSpc>
                <a:spcPct val="120000"/>
              </a:lnSpc>
              <a:spcBef>
                <a:spcPts val="0"/>
              </a:spcBef>
              <a:buFont typeface="+mj-lt"/>
              <a:buNone/>
              <a:defRPr sz="1500"/>
            </a:lvl5pPr>
          </a:lstStyle>
          <a:p>
            <a:pPr lvl="0"/>
            <a:r>
              <a:rPr lang="de-DE" dirty="0"/>
              <a:t>Textmasterformate durch Klicken bearbeiten</a:t>
            </a:r>
          </a:p>
          <a:p>
            <a:pPr lvl="4"/>
            <a:r>
              <a:rPr lang="de-DE" dirty="0"/>
              <a:t>Zweite Ebene</a:t>
            </a:r>
          </a:p>
          <a:p>
            <a:pPr lvl="2"/>
            <a:r>
              <a:rPr lang="de-DE" dirty="0"/>
              <a:t>Dritte Ebene</a:t>
            </a:r>
          </a:p>
          <a:p>
            <a:pPr lvl="3"/>
            <a:r>
              <a:rPr lang="de-DE" dirty="0"/>
              <a:t>Vierte Ebene</a:t>
            </a:r>
          </a:p>
        </p:txBody>
      </p:sp>
      <p:sp>
        <p:nvSpPr>
          <p:cNvPr id="4" name="Datumsplatzhalter 3"/>
          <p:cNvSpPr>
            <a:spLocks noGrp="1"/>
          </p:cNvSpPr>
          <p:nvPr>
            <p:ph type="dt" sz="half" idx="10"/>
          </p:nvPr>
        </p:nvSpPr>
        <p:spPr/>
        <p:txBody>
          <a:bodyPr/>
          <a:lstStyle/>
          <a:p>
            <a:fld id="{568E74F8-1635-4AF7-9161-516E12687055}"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0400"/>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Tree>
    <p:extLst>
      <p:ext uri="{BB962C8B-B14F-4D97-AF65-F5344CB8AC3E}">
        <p14:creationId xmlns:p14="http://schemas.microsoft.com/office/powerpoint/2010/main" val="3586970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bg2"/>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 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5683"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rgbClr val="CE1F5E"/>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9" name="Inhaltsplatzhalter 8"/>
          <p:cNvSpPr>
            <a:spLocks noGrp="1"/>
          </p:cNvSpPr>
          <p:nvPr>
            <p:ph sz="quarter" idx="15"/>
          </p:nvPr>
        </p:nvSpPr>
        <p:spPr>
          <a:xfrm>
            <a:off x="552000" y="1494000"/>
            <a:ext cx="81360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085935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rgbClr val="CE1F5E"/>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dirty="0"/>
          </a:p>
        </p:txBody>
      </p:sp>
    </p:spTree>
    <p:extLst>
      <p:ext uri="{BB962C8B-B14F-4D97-AF65-F5344CB8AC3E}">
        <p14:creationId xmlns:p14="http://schemas.microsoft.com/office/powerpoint/2010/main" val="42203795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136158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a:xfrm>
            <a:off x="554567" y="6597353"/>
            <a:ext cx="957600" cy="260648"/>
          </a:xfrm>
        </p:spPr>
        <p:txBody>
          <a:bodyPr/>
          <a:lstStyle/>
          <a:p>
            <a:fld id="{288582AD-1B49-4E2A-B663-117A29785EDA}" type="datetime1">
              <a:rPr lang="de-DE" smtClean="0"/>
              <a:pPr/>
              <a:t>24.08.2023</a:t>
            </a:fld>
            <a:endParaRPr lang="de-DE" dirty="0"/>
          </a:p>
        </p:txBody>
      </p:sp>
      <p:sp>
        <p:nvSpPr>
          <p:cNvPr id="5" name="Fußzeilenplatzhalter 4"/>
          <p:cNvSpPr>
            <a:spLocks noGrp="1"/>
          </p:cNvSpPr>
          <p:nvPr>
            <p:ph type="ftr" sz="quarter" idx="11"/>
          </p:nvPr>
        </p:nvSpPr>
        <p:spPr>
          <a:xfrm>
            <a:off x="1531771" y="6597353"/>
            <a:ext cx="8956717" cy="260648"/>
          </a:xfrm>
        </p:spPr>
        <p:txBody>
          <a:bodyPr/>
          <a:lstStyle/>
          <a:p>
            <a:r>
              <a:rPr lang="de-DE" dirty="0"/>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dirty="0"/>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extLst>
      <p:ext uri="{BB962C8B-B14F-4D97-AF65-F5344CB8AC3E}">
        <p14:creationId xmlns:p14="http://schemas.microsoft.com/office/powerpoint/2010/main" val="23061921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extLst>
      <p:ext uri="{BB962C8B-B14F-4D97-AF65-F5344CB8AC3E}">
        <p14:creationId xmlns:p14="http://schemas.microsoft.com/office/powerpoint/2010/main" val="40468272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email">
            <a:extLst>
              <a:ext uri="{28A0092B-C50C-407E-A947-70E740481C1C}">
                <a14:useLocalDpi xmlns:a14="http://schemas.microsoft.com/office/drawing/2010/main"/>
              </a:ext>
            </a:extLst>
          </a:blip>
          <a:srcRect/>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dirty="0"/>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rgbClr val="83053C"/>
                </a:solidFill>
              </a:defRPr>
            </a:lvl3pPr>
            <a:lvl4pPr marL="0" indent="0">
              <a:buNone/>
              <a:defRPr/>
            </a:lvl4pPr>
            <a:lvl5pPr marL="0" indent="0">
              <a:buNone/>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21" name="Gruppieren 20"/>
          <p:cNvGrpSpPr/>
          <p:nvPr userDrawn="1"/>
        </p:nvGrpSpPr>
        <p:grpSpPr>
          <a:xfrm>
            <a:off x="9851002" y="532800"/>
            <a:ext cx="2340998" cy="1081711"/>
            <a:chOff x="9790370" y="2610023"/>
            <a:chExt cx="2340998" cy="1081711"/>
          </a:xfrm>
        </p:grpSpPr>
        <p:sp>
          <p:nvSpPr>
            <p:cNvPr id="22" name="Rechteck 21"/>
            <p:cNvSpPr/>
            <p:nvPr userDrawn="1"/>
          </p:nvSpPr>
          <p:spPr>
            <a:xfrm>
              <a:off x="11949475" y="2611614"/>
              <a:ext cx="181893" cy="1080120"/>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3" name="Gruppieren 22"/>
            <p:cNvGrpSpPr>
              <a:grpSpLocks noChangeAspect="1"/>
            </p:cNvGrpSpPr>
            <p:nvPr userDrawn="1"/>
          </p:nvGrpSpPr>
          <p:grpSpPr>
            <a:xfrm>
              <a:off x="9790370" y="2610023"/>
              <a:ext cx="2159105" cy="1080000"/>
              <a:chOff x="14785976" y="27157354"/>
              <a:chExt cx="5086351" cy="2544762"/>
            </a:xfrm>
          </p:grpSpPr>
          <p:sp>
            <p:nvSpPr>
              <p:cNvPr id="24" name="Rectangle 6"/>
              <p:cNvSpPr>
                <a:spLocks noChangeArrowheads="1"/>
              </p:cNvSpPr>
              <p:nvPr/>
            </p:nvSpPr>
            <p:spPr bwMode="auto">
              <a:xfrm>
                <a:off x="14785976" y="27157354"/>
                <a:ext cx="5086351" cy="2544762"/>
              </a:xfrm>
              <a:prstGeom prst="rect">
                <a:avLst/>
              </a:prstGeom>
              <a:solidFill>
                <a:srgbClr val="CE1F5E"/>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5"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6"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27"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83053C"/>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extLst>
      <p:ext uri="{BB962C8B-B14F-4D97-AF65-F5344CB8AC3E}">
        <p14:creationId xmlns:p14="http://schemas.microsoft.com/office/powerpoint/2010/main" val="331562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Diagramm">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0" name="Textplatzhalter 9"/>
          <p:cNvSpPr>
            <a:spLocks noGrp="1"/>
          </p:cNvSpPr>
          <p:nvPr>
            <p:ph type="body" sz="quarter" idx="14" hasCustomPrompt="1"/>
          </p:nvPr>
        </p:nvSpPr>
        <p:spPr>
          <a:xfrm>
            <a:off x="8879417" y="1497016"/>
            <a:ext cx="2714400" cy="4865687"/>
          </a:xfrm>
          <a:prstGeom prst="rect">
            <a:avLst/>
          </a:prstGeom>
        </p:spPr>
        <p:txBody>
          <a:bodyPr>
            <a:normAutofit/>
          </a:bodyPr>
          <a:lstStyle>
            <a:lvl1pPr indent="0">
              <a:lnSpc>
                <a:spcPts val="1500"/>
              </a:lnSpc>
              <a:spcBef>
                <a:spcPts val="0"/>
              </a:spcBef>
              <a:buFont typeface="Arial" pitchFamily="34" charset="0"/>
              <a:buNone/>
              <a:defRPr sz="1200" b="0" cap="none" baseline="0">
                <a:solidFill>
                  <a:schemeClr val="bg2"/>
                </a:solidFill>
              </a:defRPr>
            </a:lvl1pPr>
            <a:lvl2pPr marL="0" indent="0">
              <a:lnSpc>
                <a:spcPts val="1500"/>
              </a:lnSpc>
              <a:spcBef>
                <a:spcPts val="0"/>
              </a:spcBef>
              <a:buNone/>
              <a:defRPr sz="1200" b="0" cap="none" baseline="0">
                <a:solidFill>
                  <a:schemeClr val="tx2"/>
                </a:solidFill>
              </a:defRPr>
            </a:lvl2pPr>
            <a:lvl3pPr marL="0" indent="0">
              <a:lnSpc>
                <a:spcPts val="1500"/>
              </a:lnSpc>
              <a:spcBef>
                <a:spcPts val="0"/>
              </a:spcBef>
              <a:buNone/>
              <a:defRPr sz="1200" b="0" cap="none" baseline="0">
                <a:solidFill>
                  <a:schemeClr val="tx2"/>
                </a:solidFill>
              </a:defRPr>
            </a:lvl3pPr>
            <a:lvl4pPr marL="0" indent="0">
              <a:lnSpc>
                <a:spcPts val="1500"/>
              </a:lnSpc>
              <a:spcBef>
                <a:spcPts val="0"/>
              </a:spcBef>
              <a:buNone/>
              <a:defRPr sz="1200" b="0" cap="none" baseline="0">
                <a:solidFill>
                  <a:schemeClr val="tx2"/>
                </a:solidFill>
              </a:defRPr>
            </a:lvl4pPr>
            <a:lvl5pPr marL="0" indent="0">
              <a:lnSpc>
                <a:spcPts val="1500"/>
              </a:lnSpc>
              <a:spcBef>
                <a:spcPts val="0"/>
              </a:spcBef>
              <a:buNone/>
              <a:defRPr sz="1200" b="0" cap="none" baseline="0">
                <a:solidFill>
                  <a:schemeClr val="tx2"/>
                </a:solidFill>
              </a:defRPr>
            </a:lvl5pPr>
          </a:lstStyle>
          <a:p>
            <a:pPr lvl="0"/>
            <a:r>
              <a:rPr lang="de-DE" dirty="0"/>
              <a:t>Marginalspalte mit etwas Text, der eine beschreibende Funktion ausführt und super präzise formuliert ist.</a:t>
            </a:r>
          </a:p>
        </p:txBody>
      </p:sp>
      <p:sp>
        <p:nvSpPr>
          <p:cNvPr id="11" name="Diagrammplatzhalter 10"/>
          <p:cNvSpPr>
            <a:spLocks noGrp="1"/>
          </p:cNvSpPr>
          <p:nvPr>
            <p:ph type="chart" sz="quarter" idx="15"/>
          </p:nvPr>
        </p:nvSpPr>
        <p:spPr>
          <a:xfrm>
            <a:off x="552452" y="1497016"/>
            <a:ext cx="8136467" cy="4865687"/>
          </a:xfrm>
          <a:prstGeom prst="rect">
            <a:avLst/>
          </a:prstGeom>
        </p:spPr>
        <p:txBody>
          <a:bodyPr/>
          <a:lstStyle/>
          <a:p>
            <a:endParaRPr lang="de-D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4721631" y="1497012"/>
            <a:ext cx="6844079" cy="3902400"/>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9" name="Inhaltsplatzhalter 8"/>
          <p:cNvSpPr>
            <a:spLocks noGrp="1"/>
          </p:cNvSpPr>
          <p:nvPr>
            <p:ph sz="quarter" idx="16"/>
          </p:nvPr>
        </p:nvSpPr>
        <p:spPr>
          <a:xfrm>
            <a:off x="552451" y="1494000"/>
            <a:ext cx="3988800" cy="48672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 mehrere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71600"/>
            <a:ext cx="10972800" cy="61200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a:xfrm>
            <a:off x="554567" y="6597353"/>
            <a:ext cx="864000" cy="260648"/>
          </a:xfrm>
        </p:spPr>
        <p:txBody>
          <a:bodyPr/>
          <a:lstStyle/>
          <a:p>
            <a:fld id="{288582AD-1B49-4E2A-B663-117A29785EDA}" type="datetime1">
              <a:rPr lang="de-DE" smtClean="0"/>
              <a:pPr/>
              <a:t>24.08.2023</a:t>
            </a:fld>
            <a:endParaRPr lang="de-DE" dirty="0"/>
          </a:p>
        </p:txBody>
      </p:sp>
      <p:sp>
        <p:nvSpPr>
          <p:cNvPr id="5" name="Fußzeilenplatzhalter 4"/>
          <p:cNvSpPr>
            <a:spLocks noGrp="1"/>
          </p:cNvSpPr>
          <p:nvPr>
            <p:ph type="ftr" sz="quarter" idx="11"/>
          </p:nvPr>
        </p:nvSpPr>
        <p:spPr>
          <a:xfrm>
            <a:off x="1418400" y="6597353"/>
            <a:ext cx="8956717" cy="260648"/>
          </a:xfrm>
        </p:spPr>
        <p:txBody>
          <a:bodyPr/>
          <a:lstStyle/>
          <a:p>
            <a:r>
              <a:rPr lang="de-DE" dirty="0"/>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1" y="1497012"/>
            <a:ext cx="3984000" cy="2232000"/>
          </a:xfrm>
          <a:prstGeom prst="rect">
            <a:avLst/>
          </a:prstGeom>
        </p:spPr>
        <p:txBody>
          <a:bodyPr/>
          <a:lstStyle/>
          <a:p>
            <a:endParaRPr lang="de-DE" dirty="0"/>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0" name="Bildplatzhalter 10"/>
          <p:cNvSpPr>
            <a:spLocks noGrp="1"/>
          </p:cNvSpPr>
          <p:nvPr>
            <p:ph type="pic" sz="quarter" idx="16"/>
          </p:nvPr>
        </p:nvSpPr>
        <p:spPr>
          <a:xfrm>
            <a:off x="4704763" y="1497012"/>
            <a:ext cx="3984000" cy="2232000"/>
          </a:xfrm>
          <a:prstGeom prst="rect">
            <a:avLst/>
          </a:prstGeom>
        </p:spPr>
        <p:txBody>
          <a:bodyPr/>
          <a:lstStyle/>
          <a:p>
            <a:endParaRPr lang="de-DE"/>
          </a:p>
        </p:txBody>
      </p:sp>
      <p:sp>
        <p:nvSpPr>
          <p:cNvPr id="12" name="Bildplatzhalter 10"/>
          <p:cNvSpPr>
            <a:spLocks noGrp="1"/>
          </p:cNvSpPr>
          <p:nvPr>
            <p:ph type="pic" sz="quarter" idx="17"/>
          </p:nvPr>
        </p:nvSpPr>
        <p:spPr>
          <a:xfrm>
            <a:off x="552451" y="3852000"/>
            <a:ext cx="3984000" cy="2232000"/>
          </a:xfrm>
          <a:prstGeom prst="rect">
            <a:avLst/>
          </a:prstGeom>
        </p:spPr>
        <p:txBody>
          <a:bodyPr/>
          <a:lstStyle/>
          <a:p>
            <a:endParaRPr lang="de-DE"/>
          </a:p>
        </p:txBody>
      </p:sp>
      <p:sp>
        <p:nvSpPr>
          <p:cNvPr id="14" name="Bildplatzhalter 10"/>
          <p:cNvSpPr>
            <a:spLocks noGrp="1"/>
          </p:cNvSpPr>
          <p:nvPr>
            <p:ph type="pic" sz="quarter" idx="18"/>
          </p:nvPr>
        </p:nvSpPr>
        <p:spPr>
          <a:xfrm>
            <a:off x="4704763" y="3852000"/>
            <a:ext cx="3984000" cy="2232000"/>
          </a:xfrm>
          <a:prstGeom prst="rect">
            <a:avLst/>
          </a:prstGeom>
        </p:spPr>
        <p:txBody>
          <a:bodyPr/>
          <a:lstStyle/>
          <a:p>
            <a:endParaRPr lang="de-DE"/>
          </a:p>
        </p:txBody>
      </p:sp>
      <p:sp>
        <p:nvSpPr>
          <p:cNvPr id="16" name="Bildplatzhalter 15"/>
          <p:cNvSpPr>
            <a:spLocks noGrp="1"/>
          </p:cNvSpPr>
          <p:nvPr>
            <p:ph type="pic" sz="quarter" idx="19"/>
          </p:nvPr>
        </p:nvSpPr>
        <p:spPr>
          <a:xfrm>
            <a:off x="8880000" y="1497013"/>
            <a:ext cx="2689200" cy="2736000"/>
          </a:xfrm>
          <a:prstGeom prst="rect">
            <a:avLst/>
          </a:prstGeom>
        </p:spPr>
        <p:txBody>
          <a:bodyPr/>
          <a:lstStyle/>
          <a:p>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 zwei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52000" y="469900"/>
            <a:ext cx="10972800" cy="612140"/>
          </a:xfrm>
        </p:spPr>
        <p:txBody>
          <a:bodyPr/>
          <a:lstStyle>
            <a:lvl1pPr>
              <a:lnSpc>
                <a:spcPts val="2200"/>
              </a:lnSpc>
              <a:defRPr/>
            </a:lvl1pPr>
          </a:lstStyle>
          <a:p>
            <a:r>
              <a:rPr lang="de-DE" dirty="0"/>
              <a:t>Hier steht eine schöne Folienüberschrift (max. zweizeilig)</a:t>
            </a:r>
          </a:p>
        </p:txBody>
      </p:sp>
      <p:sp>
        <p:nvSpPr>
          <p:cNvPr id="4" name="Datumsplatzhalter 3"/>
          <p:cNvSpPr>
            <a:spLocks noGrp="1"/>
          </p:cNvSpPr>
          <p:nvPr>
            <p:ph type="dt" sz="half" idx="10"/>
          </p:nvPr>
        </p:nvSpPr>
        <p:spPr/>
        <p:txBody>
          <a:bodyPr/>
          <a:lstStyle/>
          <a:p>
            <a:fld id="{288582AD-1B49-4E2A-B663-117A29785EDA}" type="datetime1">
              <a:rPr lang="de-DE" smtClean="0"/>
              <a:pPr/>
              <a:t>24.08.2023</a:t>
            </a:fld>
            <a:endParaRPr lang="de-DE"/>
          </a:p>
        </p:txBody>
      </p:sp>
      <p:sp>
        <p:nvSpPr>
          <p:cNvPr id="5" name="Fußzeilenplatzhalter 4"/>
          <p:cNvSpPr>
            <a:spLocks noGrp="1"/>
          </p:cNvSpPr>
          <p:nvPr>
            <p:ph type="ftr" sz="quarter" idx="11"/>
          </p:nvPr>
        </p:nvSpPr>
        <p:spPr/>
        <p:txBody>
          <a:bodyPr/>
          <a:lstStyle/>
          <a:p>
            <a:r>
              <a:rPr lang="de-DE"/>
              <a:t>/ Hier steht der Veranstaltungstitel in 12 Punkt</a:t>
            </a:r>
          </a:p>
        </p:txBody>
      </p:sp>
      <p:sp>
        <p:nvSpPr>
          <p:cNvPr id="6" name="Foliennummernplatzhalter 5"/>
          <p:cNvSpPr>
            <a:spLocks noGrp="1"/>
          </p:cNvSpPr>
          <p:nvPr>
            <p:ph type="sldNum" sz="quarter" idx="12"/>
          </p:nvPr>
        </p:nvSpPr>
        <p:spPr/>
        <p:txBody>
          <a:bodyPr/>
          <a:lstStyle/>
          <a:p>
            <a:fld id="{4F0D2E71-061B-4E4D-BF94-C6A9FAAAA5EA}" type="slidenum">
              <a:rPr lang="de-DE" smtClean="0"/>
              <a:pPr/>
              <a:t>‹Nr.›</a:t>
            </a:fld>
            <a:endParaRPr lang="de-DE"/>
          </a:p>
        </p:txBody>
      </p:sp>
      <p:sp>
        <p:nvSpPr>
          <p:cNvPr id="8" name="Textplatzhalter 7"/>
          <p:cNvSpPr>
            <a:spLocks noGrp="1"/>
          </p:cNvSpPr>
          <p:nvPr>
            <p:ph type="body" sz="quarter" idx="13" hasCustomPrompt="1"/>
          </p:nvPr>
        </p:nvSpPr>
        <p:spPr>
          <a:xfrm>
            <a:off x="552002" y="288000"/>
            <a:ext cx="10943167" cy="231224"/>
          </a:xfrm>
          <a:prstGeom prst="rect">
            <a:avLst/>
          </a:prstGeom>
        </p:spPr>
        <p:txBody>
          <a:bodyPr lIns="0" tIns="0" rIns="0" bIns="0">
            <a:normAutofit/>
          </a:bodyPr>
          <a:lstStyle>
            <a:lvl1pPr marL="0" indent="0">
              <a:buNone/>
              <a:defRPr sz="1200" b="0" cap="none" baseline="0"/>
            </a:lvl1pPr>
          </a:lstStyle>
          <a:p>
            <a:pPr lvl="0"/>
            <a:r>
              <a:rPr lang="de-DE" dirty="0"/>
              <a:t>Hier steht ein schöner Präsentationstitel</a:t>
            </a:r>
          </a:p>
        </p:txBody>
      </p:sp>
      <p:sp>
        <p:nvSpPr>
          <p:cNvPr id="11" name="Bildplatzhalter 10"/>
          <p:cNvSpPr>
            <a:spLocks noGrp="1"/>
          </p:cNvSpPr>
          <p:nvPr>
            <p:ph type="pic" sz="quarter" idx="14"/>
          </p:nvPr>
        </p:nvSpPr>
        <p:spPr>
          <a:xfrm>
            <a:off x="552452" y="1497014"/>
            <a:ext cx="8136467" cy="4582099"/>
          </a:xfrm>
          <a:prstGeom prst="rect">
            <a:avLst/>
          </a:prstGeom>
        </p:spPr>
        <p:txBody>
          <a:bodyPr/>
          <a:lstStyle/>
          <a:p>
            <a:endParaRPr lang="de-DE"/>
          </a:p>
        </p:txBody>
      </p:sp>
      <p:sp>
        <p:nvSpPr>
          <p:cNvPr id="13" name="Textplatzhalter 12"/>
          <p:cNvSpPr>
            <a:spLocks noGrp="1"/>
          </p:cNvSpPr>
          <p:nvPr>
            <p:ph type="body" sz="quarter" idx="15" hasCustomPrompt="1"/>
          </p:nvPr>
        </p:nvSpPr>
        <p:spPr>
          <a:xfrm>
            <a:off x="4656669" y="6237288"/>
            <a:ext cx="6938433" cy="125412"/>
          </a:xfrm>
          <a:prstGeom prst="rect">
            <a:avLst/>
          </a:prstGeom>
        </p:spPr>
        <p:txBody>
          <a:bodyPr>
            <a:noAutofit/>
          </a:bodyPr>
          <a:lstStyle>
            <a:lvl1pPr algn="r">
              <a:spcBef>
                <a:spcPts val="0"/>
              </a:spcBef>
              <a:defRPr sz="1000" b="0" cap="none" baseline="0"/>
            </a:lvl1pPr>
            <a:lvl2pPr marL="0" indent="0" algn="r">
              <a:spcBef>
                <a:spcPts val="0"/>
              </a:spcBef>
              <a:buNone/>
              <a:defRPr sz="1000" b="0" cap="none" baseline="0"/>
            </a:lvl2pPr>
            <a:lvl3pPr marL="0" indent="0" algn="r">
              <a:spcBef>
                <a:spcPts val="0"/>
              </a:spcBef>
              <a:buNone/>
              <a:defRPr sz="1000" b="0" cap="none" baseline="0"/>
            </a:lvl3pPr>
            <a:lvl4pPr marL="0" indent="0" algn="r">
              <a:spcBef>
                <a:spcPts val="0"/>
              </a:spcBef>
              <a:buNone/>
              <a:defRPr sz="1000" b="0" cap="none" baseline="0"/>
            </a:lvl4pPr>
            <a:lvl5pPr marL="0" indent="0" algn="r">
              <a:spcBef>
                <a:spcPts val="0"/>
              </a:spcBef>
              <a:buNone/>
              <a:defRPr sz="1000" b="0" cap="none" baseline="0"/>
            </a:lvl5pPr>
          </a:lstStyle>
          <a:p>
            <a:pPr lvl="0"/>
            <a:r>
              <a:rPr lang="de-DE" dirty="0"/>
              <a:t>Quelle: Hier steht eine Quellenangabe oder Dergleichen.</a:t>
            </a:r>
          </a:p>
        </p:txBody>
      </p:sp>
      <p:sp>
        <p:nvSpPr>
          <p:cNvPr id="16" name="Bildplatzhalter 15"/>
          <p:cNvSpPr>
            <a:spLocks noGrp="1"/>
          </p:cNvSpPr>
          <p:nvPr>
            <p:ph type="pic" sz="quarter" idx="19"/>
          </p:nvPr>
        </p:nvSpPr>
        <p:spPr>
          <a:xfrm>
            <a:off x="8879417" y="1497013"/>
            <a:ext cx="2690280" cy="2736000"/>
          </a:xfrm>
          <a:prstGeom prst="rect">
            <a:avLst/>
          </a:prstGeom>
        </p:spPr>
        <p:txBody>
          <a:bodyPr/>
          <a:lstStyle/>
          <a:p>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Endfolie">
    <p:spTree>
      <p:nvGrpSpPr>
        <p:cNvPr id="1" name=""/>
        <p:cNvGrpSpPr/>
        <p:nvPr/>
      </p:nvGrpSpPr>
      <p:grpSpPr>
        <a:xfrm>
          <a:off x="0" y="0"/>
          <a:ext cx="0" cy="0"/>
          <a:chOff x="0" y="0"/>
          <a:chExt cx="0" cy="0"/>
        </a:xfrm>
      </p:grpSpPr>
      <p:pic>
        <p:nvPicPr>
          <p:cNvPr id="8" name="Grafik 7" descr="UBA_Fassade_Detaipptl.jpg"/>
          <p:cNvPicPr>
            <a:picLocks/>
          </p:cNvPicPr>
          <p:nvPr userDrawn="1"/>
        </p:nvPicPr>
        <p:blipFill>
          <a:blip r:embed="rId2" cstate="email">
            <a:extLst>
              <a:ext uri="{28A0092B-C50C-407E-A947-70E740481C1C}">
                <a14:useLocalDpi xmlns:a14="http://schemas.microsoft.com/office/drawing/2010/main"/>
              </a:ext>
            </a:extLst>
          </a:blip>
          <a:srcRect/>
          <a:stretch>
            <a:fillRect/>
          </a:stretch>
        </p:blipFill>
        <p:spPr>
          <a:xfrm>
            <a:off x="179999" y="180000"/>
            <a:ext cx="11830107" cy="6498000"/>
          </a:xfrm>
          <a:prstGeom prst="rect">
            <a:avLst/>
          </a:prstGeom>
        </p:spPr>
      </p:pic>
      <p:sp>
        <p:nvSpPr>
          <p:cNvPr id="6" name="Rechteck 5"/>
          <p:cNvSpPr/>
          <p:nvPr userDrawn="1"/>
        </p:nvSpPr>
        <p:spPr>
          <a:xfrm>
            <a:off x="0" y="1702800"/>
            <a:ext cx="180000" cy="45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7" name="Rechteck 6"/>
          <p:cNvSpPr/>
          <p:nvPr userDrawn="1"/>
        </p:nvSpPr>
        <p:spPr>
          <a:xfrm>
            <a:off x="180000" y="1702800"/>
            <a:ext cx="816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 name="Titel 1"/>
          <p:cNvSpPr>
            <a:spLocks noGrp="1"/>
          </p:cNvSpPr>
          <p:nvPr>
            <p:ph type="title" hasCustomPrompt="1"/>
          </p:nvPr>
        </p:nvSpPr>
        <p:spPr>
          <a:xfrm>
            <a:off x="522000" y="1922400"/>
            <a:ext cx="7463763" cy="1290576"/>
          </a:xfrm>
        </p:spPr>
        <p:txBody>
          <a:bodyPr anchor="t">
            <a:normAutofit/>
          </a:bodyPr>
          <a:lstStyle>
            <a:lvl1pPr>
              <a:lnSpc>
                <a:spcPts val="4200"/>
              </a:lnSpc>
              <a:defRPr sz="4000" baseline="0"/>
            </a:lvl1pPr>
          </a:lstStyle>
          <a:p>
            <a:r>
              <a:rPr lang="de-DE" dirty="0"/>
              <a:t>Hier steht z.B. Vielen Dank für Ihre Aufmerksamkeit</a:t>
            </a:r>
          </a:p>
        </p:txBody>
      </p:sp>
      <p:sp>
        <p:nvSpPr>
          <p:cNvPr id="10" name="Textplatzhalter 9"/>
          <p:cNvSpPr>
            <a:spLocks noGrp="1"/>
          </p:cNvSpPr>
          <p:nvPr>
            <p:ph type="body" sz="quarter" idx="13" hasCustomPrompt="1"/>
          </p:nvPr>
        </p:nvSpPr>
        <p:spPr>
          <a:xfrm>
            <a:off x="522000" y="3218399"/>
            <a:ext cx="7463367" cy="2700000"/>
          </a:xfrm>
          <a:prstGeom prst="rect">
            <a:avLst/>
          </a:prstGeom>
        </p:spPr>
        <p:txBody>
          <a:bodyPr/>
          <a:lstStyle>
            <a:lvl1pPr>
              <a:defRPr b="1" cap="none" baseline="0"/>
            </a:lvl1pPr>
            <a:lvl2pPr marL="0" indent="0">
              <a:buNone/>
              <a:defRPr b="0">
                <a:solidFill>
                  <a:schemeClr val="tx1"/>
                </a:solidFill>
              </a:defRPr>
            </a:lvl2pPr>
            <a:lvl3pPr marL="0" indent="0">
              <a:buNone/>
              <a:defRPr b="1">
                <a:solidFill>
                  <a:schemeClr val="tx2"/>
                </a:solidFill>
              </a:defRPr>
            </a:lvl3pPr>
            <a:lvl4pPr marL="0" indent="0">
              <a:buNone/>
              <a:defRPr/>
            </a:lvl4pPr>
            <a:lvl5pPr marL="0" indent="0">
              <a:buNone/>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grpSp>
        <p:nvGrpSpPr>
          <p:cNvPr id="25" name="Gruppieren 24"/>
          <p:cNvGrpSpPr/>
          <p:nvPr userDrawn="1"/>
        </p:nvGrpSpPr>
        <p:grpSpPr>
          <a:xfrm>
            <a:off x="9851002" y="532800"/>
            <a:ext cx="2340998" cy="1081711"/>
            <a:chOff x="9790370" y="2610023"/>
            <a:chExt cx="2340998" cy="1081711"/>
          </a:xfrm>
        </p:grpSpPr>
        <p:sp>
          <p:nvSpPr>
            <p:cNvPr id="26" name="Rechteck 25"/>
            <p:cNvSpPr/>
            <p:nvPr userDrawn="1"/>
          </p:nvSpPr>
          <p:spPr>
            <a:xfrm>
              <a:off x="11949475" y="2611614"/>
              <a:ext cx="181893" cy="10801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Calibri" panose="020F0502020204030204" pitchFamily="34" charset="0"/>
              </a:endParaRPr>
            </a:p>
          </p:txBody>
        </p:sp>
        <p:grpSp>
          <p:nvGrpSpPr>
            <p:cNvPr id="27" name="Gruppieren 26"/>
            <p:cNvGrpSpPr>
              <a:grpSpLocks noChangeAspect="1"/>
            </p:cNvGrpSpPr>
            <p:nvPr userDrawn="1"/>
          </p:nvGrpSpPr>
          <p:grpSpPr>
            <a:xfrm>
              <a:off x="9790370" y="2610023"/>
              <a:ext cx="2159105" cy="1080000"/>
              <a:chOff x="14785976" y="27157354"/>
              <a:chExt cx="5086351" cy="2544762"/>
            </a:xfrm>
          </p:grpSpPr>
          <p:sp>
            <p:nvSpPr>
              <p:cNvPr id="28" name="Rectangle 6"/>
              <p:cNvSpPr>
                <a:spLocks noChangeArrowheads="1"/>
              </p:cNvSpPr>
              <p:nvPr/>
            </p:nvSpPr>
            <p:spPr bwMode="auto">
              <a:xfrm>
                <a:off x="14785976" y="27157354"/>
                <a:ext cx="5086351" cy="2544762"/>
              </a:xfrm>
              <a:prstGeom prst="rect">
                <a:avLst/>
              </a:prstGeom>
              <a:solidFill>
                <a:srgbClr val="5EAD3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a:p>
            </p:txBody>
          </p:sp>
          <p:sp>
            <p:nvSpPr>
              <p:cNvPr id="29" name="Freeform 7"/>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30" name="Freeform 8"/>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sp>
            <p:nvSpPr>
              <p:cNvPr id="31" name="Freeform 9"/>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007626"/>
              </a:solidFill>
              <a:ln w="9525">
                <a:noFill/>
                <a:round/>
                <a:headEnd/>
                <a:tailEnd/>
              </a:ln>
            </p:spPr>
            <p:txBody>
              <a:bodyPr vert="horz" wrap="square" lIns="91440" tIns="45720" rIns="91440" bIns="45720" numCol="1" anchor="t" anchorCtr="0" compatLnSpc="1">
                <a:prstTxWarp prst="textNoShape">
                  <a:avLst/>
                </a:prstTxWarp>
              </a:bodyPr>
              <a:lstStyle/>
              <a:p>
                <a:endParaRPr lang="de-DE" sz="11618"/>
              </a:p>
            </p:txBody>
          </p:sp>
        </p:gr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5.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dirty="0"/>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fld id="{328FADDF-B41C-4C2C-B2E8-5A9E3930148C}" type="datetime1">
              <a:rPr lang="de-DE" smtClean="0"/>
              <a:pPr/>
              <a:t>24.08.2023</a:t>
            </a:fld>
            <a:endParaRPr lang="de-DE" dirty="0"/>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dirty="0"/>
              <a:t>/ Hier steht der Veranstaltungstitel in 12 Punkt</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‹Nr.›</a:t>
            </a:fld>
            <a:endParaRPr lang="de-DE" dirty="0"/>
          </a:p>
        </p:txBody>
      </p:sp>
      <p:sp>
        <p:nvSpPr>
          <p:cNvPr id="19" name="Rechteck 18"/>
          <p:cNvSpPr/>
          <p:nvPr userDrawn="1"/>
        </p:nvSpPr>
        <p:spPr>
          <a:xfrm>
            <a:off x="0" y="312741"/>
            <a:ext cx="177600" cy="7346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 bg1="lt1" tx1="dk1" bg2="lt2" tx2="dk2" accent1="accent1" accent2="accent2" accent3="accent3" accent4="accent4" accent5="accent5" accent6="accent6" hlink="hlink" folHlink="folHlink"/>
  <p:sldLayoutIdLst>
    <p:sldLayoutId id="2147483649" r:id="rId1"/>
    <p:sldLayoutId id="2147483666" r:id="rId2"/>
    <p:sldLayoutId id="2147483660" r:id="rId3"/>
    <p:sldLayoutId id="2147483650" r:id="rId4"/>
    <p:sldLayoutId id="2147483661" r:id="rId5"/>
    <p:sldLayoutId id="2147483662" r:id="rId6"/>
    <p:sldLayoutId id="2147483663" r:id="rId7"/>
    <p:sldLayoutId id="2147483664" r:id="rId8"/>
    <p:sldLayoutId id="2147483665" r:id="rId9"/>
  </p:sldLayoutIdLst>
  <p:hf hdr="0"/>
  <p:txStyles>
    <p:titleStyle>
      <a:lvl1pPr algn="l" defTabSz="914400" rtl="0" eaLnBrk="1" latinLnBrk="0" hangingPunct="1">
        <a:spcBef>
          <a:spcPct val="0"/>
        </a:spcBef>
        <a:buNone/>
        <a:defRPr sz="2300" b="1" kern="1200">
          <a:solidFill>
            <a:schemeClr val="bg2"/>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bg2"/>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dirty="0"/>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fld id="{328FADDF-B41C-4C2C-B2E8-5A9E3930148C}" type="datetime1">
              <a:rPr lang="de-DE" smtClean="0"/>
              <a:pPr/>
              <a:t>24.08.2023</a:t>
            </a:fld>
            <a:endParaRPr lang="de-DE" dirty="0"/>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dirty="0"/>
              <a:t>/ Hier steht der Veranstaltungstitel in 12 Punkt</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‹Nr.›</a:t>
            </a:fld>
            <a:endParaRPr lang="de-DE" dirty="0"/>
          </a:p>
        </p:txBody>
      </p:sp>
      <p:sp>
        <p:nvSpPr>
          <p:cNvPr id="19" name="Rechteck 18"/>
          <p:cNvSpPr/>
          <p:nvPr userDrawn="1"/>
        </p:nvSpPr>
        <p:spPr>
          <a:xfrm>
            <a:off x="0" y="312741"/>
            <a:ext cx="177600" cy="734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292995967"/>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Lst>
  <p:hf hdr="0"/>
  <p:txStyles>
    <p:titleStyle>
      <a:lvl1pPr algn="l" defTabSz="914400" rtl="0" eaLnBrk="1" latinLnBrk="0" hangingPunct="1">
        <a:spcBef>
          <a:spcPct val="0"/>
        </a:spcBef>
        <a:buNone/>
        <a:defRPr sz="2300" b="1" kern="1200">
          <a:solidFill>
            <a:schemeClr val="accent1"/>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1"/>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dirty="0"/>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fld id="{328FADDF-B41C-4C2C-B2E8-5A9E3930148C}" type="datetime1">
              <a:rPr lang="de-DE" smtClean="0"/>
              <a:pPr/>
              <a:t>24.08.2023</a:t>
            </a:fld>
            <a:endParaRPr lang="de-DE" dirty="0"/>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dirty="0"/>
              <a:t>/ Hier steht der Veranstaltungstitel in 12 Punkt</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‹Nr.›</a:t>
            </a:fld>
            <a:endParaRPr lang="de-DE" dirty="0"/>
          </a:p>
        </p:txBody>
      </p:sp>
      <p:sp>
        <p:nvSpPr>
          <p:cNvPr id="19" name="Rechteck 18"/>
          <p:cNvSpPr/>
          <p:nvPr userDrawn="1"/>
        </p:nvSpPr>
        <p:spPr>
          <a:xfrm>
            <a:off x="0" y="312741"/>
            <a:ext cx="177600" cy="7346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764408187"/>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Lst>
  <p:hf hdr="0"/>
  <p:txStyles>
    <p:titleStyle>
      <a:lvl1pPr algn="l" defTabSz="914400" rtl="0" eaLnBrk="1" latinLnBrk="0" hangingPunct="1">
        <a:spcBef>
          <a:spcPct val="0"/>
        </a:spcBef>
        <a:buNone/>
        <a:defRPr sz="2300" b="1" kern="1200">
          <a:solidFill>
            <a:schemeClr val="accent5"/>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6"/>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dirty="0"/>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fld id="{328FADDF-B41C-4C2C-B2E8-5A9E3930148C}" type="datetime1">
              <a:rPr lang="de-DE" smtClean="0"/>
              <a:pPr/>
              <a:t>24.08.2023</a:t>
            </a:fld>
            <a:endParaRPr lang="de-DE" dirty="0"/>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dirty="0"/>
              <a:t>/ Hier steht der Veranstaltungstitel in 12 Punkt</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‹Nr.›</a:t>
            </a:fld>
            <a:endParaRPr lang="de-DE" dirty="0"/>
          </a:p>
        </p:txBody>
      </p:sp>
      <p:sp>
        <p:nvSpPr>
          <p:cNvPr id="19" name="Rechteck 18"/>
          <p:cNvSpPr/>
          <p:nvPr userDrawn="1"/>
        </p:nvSpPr>
        <p:spPr>
          <a:xfrm>
            <a:off x="0" y="312741"/>
            <a:ext cx="177600" cy="7346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4109311955"/>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Lst>
  <p:hf hdr="0"/>
  <p:txStyles>
    <p:titleStyle>
      <a:lvl1pPr algn="l" defTabSz="914400" rtl="0" eaLnBrk="1" latinLnBrk="0" hangingPunct="1">
        <a:spcBef>
          <a:spcPct val="0"/>
        </a:spcBef>
        <a:buNone/>
        <a:defRPr sz="2300" b="1" kern="1200">
          <a:solidFill>
            <a:schemeClr val="accent4"/>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chemeClr val="accent4"/>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userDrawn="1"/>
        </p:nvSpPr>
        <p:spPr bwMode="auto">
          <a:xfrm>
            <a:off x="-2116" y="-3175"/>
            <a:ext cx="12187767" cy="6858000"/>
          </a:xfrm>
          <a:prstGeom prst="rect">
            <a:avLst/>
          </a:prstGeom>
          <a:solidFill>
            <a:srgbClr val="F0F1F1"/>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27" name="AutoShape 3"/>
          <p:cNvSpPr>
            <a:spLocks noChangeAspect="1" noChangeArrowheads="1" noTextEdit="1"/>
          </p:cNvSpPr>
          <p:nvPr userDrawn="1"/>
        </p:nvSpPr>
        <p:spPr bwMode="auto">
          <a:xfrm>
            <a:off x="2119" y="0"/>
            <a:ext cx="12187767"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0" name="Rectangle 6"/>
          <p:cNvSpPr>
            <a:spLocks noChangeArrowheads="1"/>
          </p:cNvSpPr>
          <p:nvPr userDrawn="1"/>
        </p:nvSpPr>
        <p:spPr bwMode="auto">
          <a:xfrm>
            <a:off x="179919" y="180000"/>
            <a:ext cx="11833200"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800"/>
          </a:p>
        </p:txBody>
      </p:sp>
      <p:sp>
        <p:nvSpPr>
          <p:cNvPr id="1031" name="Freeform 7"/>
          <p:cNvSpPr>
            <a:spLocks/>
          </p:cNvSpPr>
          <p:nvPr userDrawn="1"/>
        </p:nvSpPr>
        <p:spPr bwMode="auto">
          <a:xfrm>
            <a:off x="2119" y="6594478"/>
            <a:ext cx="12187767"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sz="1800">
              <a:latin typeface="Calibri" panose="020F0502020204030204" pitchFamily="34" charset="0"/>
            </a:endParaRPr>
          </a:p>
        </p:txBody>
      </p:sp>
      <p:sp>
        <p:nvSpPr>
          <p:cNvPr id="2" name="Titelplatzhalter 1"/>
          <p:cNvSpPr>
            <a:spLocks noGrp="1"/>
          </p:cNvSpPr>
          <p:nvPr userDrawn="1">
            <p:ph type="title"/>
          </p:nvPr>
        </p:nvSpPr>
        <p:spPr>
          <a:xfrm>
            <a:off x="551999" y="473828"/>
            <a:ext cx="11040000" cy="608215"/>
          </a:xfrm>
          <a:prstGeom prst="rect">
            <a:avLst/>
          </a:prstGeom>
        </p:spPr>
        <p:txBody>
          <a:bodyPr vert="horz" lIns="0" tIns="0" rIns="0" bIns="0" rtlCol="0" anchor="b" anchorCtr="0">
            <a:normAutofit/>
          </a:bodyPr>
          <a:lstStyle/>
          <a:p>
            <a:r>
              <a:rPr lang="de-DE" dirty="0"/>
              <a:t>Titelmasterformat durch Klicken bearbeiten</a:t>
            </a:r>
          </a:p>
        </p:txBody>
      </p:sp>
      <p:sp>
        <p:nvSpPr>
          <p:cNvPr id="4" name="Datumsplatzhalter 3"/>
          <p:cNvSpPr>
            <a:spLocks noGrp="1"/>
          </p:cNvSpPr>
          <p:nvPr userDrawn="1">
            <p:ph type="dt" sz="half" idx="2"/>
          </p:nvPr>
        </p:nvSpPr>
        <p:spPr>
          <a:xfrm>
            <a:off x="554567" y="6597353"/>
            <a:ext cx="864000"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fld id="{328FADDF-B41C-4C2C-B2E8-5A9E3930148C}" type="datetime1">
              <a:rPr lang="de-DE" smtClean="0"/>
              <a:pPr/>
              <a:t>24.08.2023</a:t>
            </a:fld>
            <a:endParaRPr lang="de-DE" dirty="0"/>
          </a:p>
        </p:txBody>
      </p:sp>
      <p:sp>
        <p:nvSpPr>
          <p:cNvPr id="5" name="Fußzeilenplatzhalter 4"/>
          <p:cNvSpPr>
            <a:spLocks noGrp="1"/>
          </p:cNvSpPr>
          <p:nvPr userDrawn="1">
            <p:ph type="ftr" sz="quarter" idx="3"/>
          </p:nvPr>
        </p:nvSpPr>
        <p:spPr>
          <a:xfrm>
            <a:off x="1418567" y="6597353"/>
            <a:ext cx="8956717" cy="260648"/>
          </a:xfrm>
          <a:prstGeom prst="rect">
            <a:avLst/>
          </a:prstGeom>
        </p:spPr>
        <p:txBody>
          <a:bodyPr vert="horz" lIns="0" tIns="0" rIns="0" bIns="0" rtlCol="0" anchor="ctr"/>
          <a:lstStyle>
            <a:lvl1pPr algn="l">
              <a:defRPr sz="1200">
                <a:solidFill>
                  <a:schemeClr val="bg1"/>
                </a:solidFill>
                <a:latin typeface="Calibri" panose="020F0502020204030204" pitchFamily="34" charset="0"/>
              </a:defRPr>
            </a:lvl1pPr>
          </a:lstStyle>
          <a:p>
            <a:r>
              <a:rPr lang="de-DE" dirty="0"/>
              <a:t>/ Hier steht der Veranstaltungstitel in 12 Punkt</a:t>
            </a:r>
          </a:p>
        </p:txBody>
      </p:sp>
      <p:sp>
        <p:nvSpPr>
          <p:cNvPr id="6" name="Foliennummernplatzhalter 5"/>
          <p:cNvSpPr>
            <a:spLocks noGrp="1"/>
          </p:cNvSpPr>
          <p:nvPr userDrawn="1">
            <p:ph type="sldNum" sz="quarter" idx="4"/>
          </p:nvPr>
        </p:nvSpPr>
        <p:spPr>
          <a:xfrm>
            <a:off x="10822693" y="6597353"/>
            <a:ext cx="743017" cy="260648"/>
          </a:xfrm>
          <a:prstGeom prst="rect">
            <a:avLst/>
          </a:prstGeom>
        </p:spPr>
        <p:txBody>
          <a:bodyPr vert="horz" lIns="0" tIns="0" rIns="0" bIns="0" rtlCol="0" anchor="ctr"/>
          <a:lstStyle>
            <a:lvl1pPr algn="r">
              <a:defRPr sz="1200">
                <a:solidFill>
                  <a:schemeClr val="bg1"/>
                </a:solidFill>
                <a:latin typeface="Calibri" panose="020F0502020204030204" pitchFamily="34" charset="0"/>
              </a:defRPr>
            </a:lvl1pPr>
          </a:lstStyle>
          <a:p>
            <a:fld id="{4F0D2E71-061B-4E4D-BF94-C6A9FAAAA5EA}" type="slidenum">
              <a:rPr lang="de-DE" smtClean="0"/>
              <a:pPr/>
              <a:t>‹Nr.›</a:t>
            </a:fld>
            <a:endParaRPr lang="de-DE" dirty="0"/>
          </a:p>
        </p:txBody>
      </p:sp>
      <p:sp>
        <p:nvSpPr>
          <p:cNvPr id="19" name="Rechteck 18"/>
          <p:cNvSpPr/>
          <p:nvPr userDrawn="1"/>
        </p:nvSpPr>
        <p:spPr>
          <a:xfrm>
            <a:off x="0" y="312741"/>
            <a:ext cx="177600" cy="734637"/>
          </a:xfrm>
          <a:prstGeom prst="rect">
            <a:avLst/>
          </a:prstGeom>
          <a:solidFill>
            <a:srgbClr val="830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latin typeface="Calibri" panose="020F0502020204030204" pitchFamily="34" charset="0"/>
            </a:endParaRPr>
          </a:p>
        </p:txBody>
      </p:sp>
      <p:sp>
        <p:nvSpPr>
          <p:cNvPr id="3" name="Textplatzhalter 2"/>
          <p:cNvSpPr>
            <a:spLocks noGrp="1"/>
          </p:cNvSpPr>
          <p:nvPr>
            <p:ph type="body" idx="1"/>
          </p:nvPr>
        </p:nvSpPr>
        <p:spPr>
          <a:xfrm>
            <a:off x="552000" y="1497600"/>
            <a:ext cx="11040000" cy="48672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3699633435"/>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Lst>
  <p:hf hdr="0"/>
  <p:txStyles>
    <p:titleStyle>
      <a:lvl1pPr algn="l" defTabSz="914400" rtl="0" eaLnBrk="1" latinLnBrk="0" hangingPunct="1">
        <a:spcBef>
          <a:spcPct val="0"/>
        </a:spcBef>
        <a:buNone/>
        <a:defRPr sz="2300" b="1" kern="1200">
          <a:solidFill>
            <a:srgbClr val="CE1F5E"/>
          </a:solidFill>
          <a:latin typeface="Calibri" panose="020F0502020204030204" pitchFamily="34" charset="0"/>
          <a:ea typeface="+mj-ea"/>
          <a:cs typeface="+mj-cs"/>
        </a:defRPr>
      </a:lvl1pPr>
    </p:titleStyle>
    <p:bodyStyle>
      <a:lvl1pPr marL="0" indent="0" algn="l" defTabSz="914400" rtl="0" eaLnBrk="1" latinLnBrk="0" hangingPunct="1">
        <a:spcBef>
          <a:spcPct val="20000"/>
        </a:spcBef>
        <a:buFont typeface="Arial" pitchFamily="34" charset="0"/>
        <a:buNone/>
        <a:tabLst/>
        <a:defRPr kumimoji="0" lang="de-DE" sz="1500" b="1" i="0" u="none" strike="noStrike" kern="1200" cap="all" spc="0" normalizeH="0" baseline="0" noProof="0" dirty="0" smtClean="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FontTx/>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2pPr>
      <a:lvl3pPr marL="162000" indent="-162000" algn="l" defTabSz="914400" rtl="0" eaLnBrk="1" latinLnBrk="0" hangingPunct="1">
        <a:lnSpc>
          <a:spcPct val="120000"/>
        </a:lnSpc>
        <a:spcBef>
          <a:spcPts val="0"/>
        </a:spcBef>
        <a:buClr>
          <a:srgbClr val="CE1F5E"/>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3pPr>
      <a:lvl4pPr marL="324000" indent="-162000" algn="l" defTabSz="914400" rtl="0" eaLnBrk="1" latinLnBrk="0" hangingPunct="1">
        <a:lnSpc>
          <a:spcPct val="120000"/>
        </a:lnSpc>
        <a:spcBef>
          <a:spcPts val="0"/>
        </a:spcBef>
        <a:buClr>
          <a:srgbClr val="4B4B4D"/>
        </a:buClr>
        <a:buSzPct val="110000"/>
        <a:buFont typeface="Arial" pitchFamily="34" charset="0"/>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04000" indent="-180000" algn="l" defTabSz="914400" rtl="0" eaLnBrk="1" latinLnBrk="0" hangingPunct="1">
        <a:lnSpc>
          <a:spcPct val="120000"/>
        </a:lnSpc>
        <a:spcBef>
          <a:spcPts val="0"/>
        </a:spcBef>
        <a:buFont typeface="Symbol" panose="05050102010706020507" pitchFamily="18" charset="2"/>
        <a:buChar char="-"/>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3.png"/><Relationship Id="rId7" Type="http://schemas.openxmlformats.org/officeDocument/2006/relationships/chart" Target="../charts/chart2.xml"/><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chart" Target="../charts/chart1.xml"/><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www.materialflows.net/"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http://www.umweltbundesamt.de/ressourcenbericht" TargetMode="Externa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s://www.bmuv.de/themen/wasser-ressourcen-abfall/binnengewaesser/nationale-wasserstrategie"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hyperlink" Target="http://www.umweltbundesamt.de/ressourcenbericht" TargetMode="Externa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hyperlink" Target="https://www.umweltbundesamt.de/daten/land-forstwirtschaft/oekologischer-landbau" TargetMode="External"/><Relationship Id="rId2" Type="http://schemas.openxmlformats.org/officeDocument/2006/relationships/hyperlink" Target="https://www.umweltbundesamt.de/daten/flaeche-boden-land-oekosysteme/boden/bodenversiegelung" TargetMode="External"/><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3.xml"/><Relationship Id="rId4" Type="http://schemas.openxmlformats.org/officeDocument/2006/relationships/image" Target="../media/image8.wmf"/></Relationships>
</file>

<file path=ppt/slides/_rels/slide20.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image" Target="../media/image27.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scp-hat.lifecycleinitiative.org/module-2-scp-hotspots/" TargetMode="Externa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8.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scp-hat.lifecycleinitiative.org/module-2-scp-hotspots/" TargetMode="Externa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32.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www.materialflows.net/" TargetMode="Externa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hyperlink" Target="http://www.umweltbundesamt.de/ressourcenbericht" TargetMode="Externa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s://www.umweltbundesamt.de/sites/default/files/medien/5750/publikationen/uba_210121_kurzstudie_nahrung_barr.pdf" TargetMode="Externa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4.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s://www.usgs.gov/centers/national-minerals-information-center" TargetMode="External"/><Relationship Id="rId2" Type="http://schemas.openxmlformats.org/officeDocument/2006/relationships/hyperlink" Target="https://www.deutsche-rohstoffagentur.de/DE/Gemeinsames/Produkte/Downloads/DERA_Rohstoffinformationen/rohstoffinformationen-49.pdf?__blob=publicationFile&amp;v=4" TargetMode="External"/><Relationship Id="rId1" Type="http://schemas.openxmlformats.org/officeDocument/2006/relationships/slideLayout" Target="../slideLayouts/slideLayout4.xml"/><Relationship Id="rId5" Type="http://schemas.openxmlformats.org/officeDocument/2006/relationships/hyperlink" Target="http://www.umweltbundesamt.de/ressourcenbericht" TargetMode="External"/><Relationship Id="rId4" Type="http://schemas.openxmlformats.org/officeDocument/2006/relationships/hyperlink" Target="https://ejatlas.org/"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resourcepanel.org/reports/resource-efficiency-and-climate-change" TargetMode="External"/><Relationship Id="rId2" Type="http://schemas.openxmlformats.org/officeDocument/2006/relationships/hyperlink" Target="http://www.materialflows.net/circular-economy-the-nexus-to-ghg-emissions/" TargetMode="External"/><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6.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s://www.stockholmresilience.org/research/planetary-boundaries/the-nine-planetary-boundaries.html" TargetMode="Externa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46.xml.rels><?xml version="1.0" encoding="UTF-8" standalone="yes"?>
<Relationships xmlns="http://schemas.openxmlformats.org/package/2006/relationships"><Relationship Id="rId2" Type="http://schemas.openxmlformats.org/officeDocument/2006/relationships/hyperlink" Target="http://www.umweltbundesamt.de/ressourcenbericht" TargetMode="Externa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8.png"/><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s://www.umweltbundesamt.de/publikationen/wie-wir-leben#:~:text=Die%20Brosch%C3%BCre%20zeigt%2C%20wie%20ein,und%20ressourcenschonenden%20Gesellschaft%20aussehen%20k%C3%B6" TargetMode="Externa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www.umweltbundesamt.de/ressourcenbericht2022"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http://www.umweltbundesamt.de/ressourcenbericht" TargetMode="External"/><Relationship Id="rId5" Type="http://schemas.openxmlformats.org/officeDocument/2006/relationships/image" Target="../media/image40.jpe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hyperlink" Target="http://www.umweltbundesamt.de/ressourcenbericht" TargetMode="External"/><Relationship Id="rId4" Type="http://schemas.openxmlformats.org/officeDocument/2006/relationships/hyperlink" Target="https://boku.ac.at/wiso/sec/forschung/gesellschaftlicher-stoffwechsel"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hyperlink" Target="https://www.stockholmresilience.org/research/planetary-boundaries/the-nine-planetary-boundaries.html"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hyperlink" Target="https://www.bmuv.de/themen/wasser-ressourcen-abfall/ressourceneffizienz/deutsches-ressourceneffizienzprogramm" TargetMode="External"/><Relationship Id="rId2" Type="http://schemas.openxmlformats.org/officeDocument/2006/relationships/hyperlink" Target="https://ec.europa.eu/environment/resource_efficiency/about/roadmap/index_en.htm" TargetMode="External"/><Relationship Id="rId1" Type="http://schemas.openxmlformats.org/officeDocument/2006/relationships/slideLayout" Target="../slideLayouts/slideLayout4.xml"/><Relationship Id="rId4" Type="http://schemas.openxmlformats.org/officeDocument/2006/relationships/hyperlink" Target="http://www.umweltbundesamt.de/ressourcenbericht"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umweltbundesamt.de/ressourcenbericht" TargetMode="External"/><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F7DA678C-848C-43AB-9146-D9F14B5DEC52}"/>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01" y="188640"/>
            <a:ext cx="11815390" cy="6485760"/>
          </a:xfrm>
          <a:prstGeom prst="rect">
            <a:avLst/>
          </a:prstGeom>
        </p:spPr>
      </p:pic>
      <p:sp>
        <p:nvSpPr>
          <p:cNvPr id="9" name="Titel 8"/>
          <p:cNvSpPr>
            <a:spLocks noGrp="1"/>
          </p:cNvSpPr>
          <p:nvPr>
            <p:ph type="title"/>
          </p:nvPr>
        </p:nvSpPr>
        <p:spPr/>
        <p:txBody>
          <a:bodyPr/>
          <a:lstStyle/>
          <a:p>
            <a:r>
              <a:rPr lang="de-DE" dirty="0">
                <a:solidFill>
                  <a:schemeClr val="bg1"/>
                </a:solidFill>
              </a:rPr>
              <a:t>Begleitmaterialien</a:t>
            </a:r>
          </a:p>
        </p:txBody>
      </p:sp>
      <p:sp>
        <p:nvSpPr>
          <p:cNvPr id="10" name="Untertitel 9"/>
          <p:cNvSpPr>
            <a:spLocks noGrp="1"/>
          </p:cNvSpPr>
          <p:nvPr>
            <p:ph type="subTitle" idx="1"/>
          </p:nvPr>
        </p:nvSpPr>
        <p:spPr/>
        <p:txBody>
          <a:bodyPr/>
          <a:lstStyle/>
          <a:p>
            <a:r>
              <a:rPr lang="de-DE" dirty="0"/>
              <a:t>Die Nutzung natürlicher Ressourcen</a:t>
            </a:r>
          </a:p>
          <a:p>
            <a:r>
              <a:rPr lang="de-DE" dirty="0"/>
              <a:t>Ressourcenbericht 2022</a:t>
            </a:r>
          </a:p>
        </p:txBody>
      </p:sp>
      <p:sp>
        <p:nvSpPr>
          <p:cNvPr id="29" name="Rechteck 28">
            <a:extLst>
              <a:ext uri="{FF2B5EF4-FFF2-40B4-BE49-F238E27FC236}">
                <a16:creationId xmlns:a16="http://schemas.microsoft.com/office/drawing/2014/main" id="{140046CC-39CA-40B8-B308-6B4F7F87333C}"/>
              </a:ext>
              <a:ext uri="{C183D7F6-B498-43B3-948B-1728B52AA6E4}">
                <adec:decorative xmlns:adec="http://schemas.microsoft.com/office/drawing/2017/decorative" val="1"/>
              </a:ext>
            </a:extLst>
          </p:cNvPr>
          <p:cNvSpPr/>
          <p:nvPr/>
        </p:nvSpPr>
        <p:spPr>
          <a:xfrm>
            <a:off x="561116" y="3852000"/>
            <a:ext cx="1936518" cy="1936518"/>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grpSp>
        <p:nvGrpSpPr>
          <p:cNvPr id="13" name="Gruppieren 12" descr="Logo Umweltbundesamt">
            <a:extLst>
              <a:ext uri="{FF2B5EF4-FFF2-40B4-BE49-F238E27FC236}">
                <a16:creationId xmlns:a16="http://schemas.microsoft.com/office/drawing/2014/main" id="{BFA0ED51-2F76-4F0E-A00D-DD530FDE01A6}"/>
              </a:ext>
              <a:ext uri="{C183D7F6-B498-43B3-948B-1728B52AA6E4}">
                <adec:decorative xmlns:adec="http://schemas.microsoft.com/office/drawing/2017/decorative" val="0"/>
              </a:ext>
            </a:extLst>
          </p:cNvPr>
          <p:cNvGrpSpPr/>
          <p:nvPr/>
        </p:nvGrpSpPr>
        <p:grpSpPr>
          <a:xfrm>
            <a:off x="9875682" y="532800"/>
            <a:ext cx="2340998" cy="1081711"/>
            <a:chOff x="9790370" y="2610023"/>
            <a:chExt cx="2340998" cy="1081711"/>
          </a:xfrm>
        </p:grpSpPr>
        <p:sp>
          <p:nvSpPr>
            <p:cNvPr id="14" name="Rechteck 13">
              <a:extLst>
                <a:ext uri="{FF2B5EF4-FFF2-40B4-BE49-F238E27FC236}">
                  <a16:creationId xmlns:a16="http://schemas.microsoft.com/office/drawing/2014/main" id="{4A9CC9DD-DC4D-4B84-A495-9594FD9ACFC2}"/>
                </a:ext>
              </a:extLst>
            </p:cNvPr>
            <p:cNvSpPr/>
            <p:nvPr userDrawn="1"/>
          </p:nvSpPr>
          <p:spPr>
            <a:xfrm>
              <a:off x="11949475" y="2611614"/>
              <a:ext cx="181893" cy="10801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panose="020F0502020204030204" pitchFamily="34" charset="0"/>
              </a:endParaRPr>
            </a:p>
          </p:txBody>
        </p:sp>
        <p:grpSp>
          <p:nvGrpSpPr>
            <p:cNvPr id="15" name="Gruppieren 14">
              <a:extLst>
                <a:ext uri="{FF2B5EF4-FFF2-40B4-BE49-F238E27FC236}">
                  <a16:creationId xmlns:a16="http://schemas.microsoft.com/office/drawing/2014/main" id="{AE936F95-A02E-4291-BB04-B428AC2C8D94}"/>
                </a:ext>
              </a:extLst>
            </p:cNvPr>
            <p:cNvGrpSpPr>
              <a:grpSpLocks noChangeAspect="1"/>
            </p:cNvGrpSpPr>
            <p:nvPr userDrawn="1"/>
          </p:nvGrpSpPr>
          <p:grpSpPr>
            <a:xfrm>
              <a:off x="9790370" y="2610023"/>
              <a:ext cx="2159105" cy="1080000"/>
              <a:chOff x="14785976" y="27157354"/>
              <a:chExt cx="5086351" cy="2544762"/>
            </a:xfrm>
          </p:grpSpPr>
          <p:sp>
            <p:nvSpPr>
              <p:cNvPr id="16" name="Rectangle 6">
                <a:extLst>
                  <a:ext uri="{FF2B5EF4-FFF2-40B4-BE49-F238E27FC236}">
                    <a16:creationId xmlns:a16="http://schemas.microsoft.com/office/drawing/2014/main" id="{FECEA201-6FF3-4AFE-800A-EAD59B59F30F}"/>
                  </a:ext>
                </a:extLst>
              </p:cNvPr>
              <p:cNvSpPr>
                <a:spLocks noChangeArrowheads="1"/>
              </p:cNvSpPr>
              <p:nvPr/>
            </p:nvSpPr>
            <p:spPr bwMode="auto">
              <a:xfrm>
                <a:off x="14785976" y="27157354"/>
                <a:ext cx="5086351" cy="2544762"/>
              </a:xfrm>
              <a:prstGeom prst="rect">
                <a:avLst/>
              </a:prstGeom>
              <a:solidFill>
                <a:srgbClr val="5EAD35"/>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sz="11618" dirty="0"/>
              </a:p>
            </p:txBody>
          </p:sp>
          <p:sp>
            <p:nvSpPr>
              <p:cNvPr id="17" name="Freeform 7">
                <a:extLst>
                  <a:ext uri="{FF2B5EF4-FFF2-40B4-BE49-F238E27FC236}">
                    <a16:creationId xmlns:a16="http://schemas.microsoft.com/office/drawing/2014/main" id="{82A4CD38-788E-4A45-80D0-D5BD722E10B6}"/>
                  </a:ext>
                </a:extLst>
              </p:cNvPr>
              <p:cNvSpPr>
                <a:spLocks noEditPoints="1"/>
              </p:cNvSpPr>
              <p:nvPr/>
            </p:nvSpPr>
            <p:spPr bwMode="auto">
              <a:xfrm>
                <a:off x="15427330" y="28471816"/>
                <a:ext cx="3803650" cy="544512"/>
              </a:xfrm>
              <a:custGeom>
                <a:avLst/>
                <a:gdLst/>
                <a:ahLst/>
                <a:cxnLst>
                  <a:cxn ang="0">
                    <a:pos x="1200" y="168"/>
                  </a:cxn>
                  <a:cxn ang="0">
                    <a:pos x="1169" y="127"/>
                  </a:cxn>
                  <a:cxn ang="0">
                    <a:pos x="1196" y="50"/>
                  </a:cxn>
                  <a:cxn ang="0">
                    <a:pos x="1136" y="23"/>
                  </a:cxn>
                  <a:cxn ang="0">
                    <a:pos x="1121" y="75"/>
                  </a:cxn>
                  <a:cxn ang="0">
                    <a:pos x="990" y="47"/>
                  </a:cxn>
                  <a:cxn ang="0">
                    <a:pos x="925" y="50"/>
                  </a:cxn>
                  <a:cxn ang="0">
                    <a:pos x="958" y="109"/>
                  </a:cxn>
                  <a:cxn ang="0">
                    <a:pos x="996" y="107"/>
                  </a:cxn>
                  <a:cxn ang="0">
                    <a:pos x="1029" y="109"/>
                  </a:cxn>
                  <a:cxn ang="0">
                    <a:pos x="1066" y="107"/>
                  </a:cxn>
                  <a:cxn ang="0">
                    <a:pos x="1099" y="100"/>
                  </a:cxn>
                  <a:cxn ang="0">
                    <a:pos x="1024" y="67"/>
                  </a:cxn>
                  <a:cxn ang="0">
                    <a:pos x="837" y="147"/>
                  </a:cxn>
                  <a:cxn ang="0">
                    <a:pos x="852" y="114"/>
                  </a:cxn>
                  <a:cxn ang="0">
                    <a:pos x="892" y="91"/>
                  </a:cxn>
                  <a:cxn ang="0">
                    <a:pos x="800" y="81"/>
                  </a:cxn>
                  <a:cxn ang="0">
                    <a:pos x="847" y="94"/>
                  </a:cxn>
                  <a:cxn ang="0">
                    <a:pos x="826" y="171"/>
                  </a:cxn>
                  <a:cxn ang="0">
                    <a:pos x="892" y="169"/>
                  </a:cxn>
                  <a:cxn ang="0">
                    <a:pos x="681" y="83"/>
                  </a:cxn>
                  <a:cxn ang="0">
                    <a:pos x="737" y="135"/>
                  </a:cxn>
                  <a:cxn ang="0">
                    <a:pos x="681" y="163"/>
                  </a:cxn>
                  <a:cxn ang="0">
                    <a:pos x="741" y="98"/>
                  </a:cxn>
                  <a:cxn ang="0">
                    <a:pos x="729" y="72"/>
                  </a:cxn>
                  <a:cxn ang="0">
                    <a:pos x="727" y="47"/>
                  </a:cxn>
                  <a:cxn ang="0">
                    <a:pos x="612" y="99"/>
                  </a:cxn>
                  <a:cxn ang="0">
                    <a:pos x="588" y="105"/>
                  </a:cxn>
                  <a:cxn ang="0">
                    <a:pos x="661" y="83"/>
                  </a:cxn>
                  <a:cxn ang="0">
                    <a:pos x="610" y="172"/>
                  </a:cxn>
                  <a:cxn ang="0">
                    <a:pos x="610" y="146"/>
                  </a:cxn>
                  <a:cxn ang="0">
                    <a:pos x="622" y="119"/>
                  </a:cxn>
                  <a:cxn ang="0">
                    <a:pos x="452" y="109"/>
                  </a:cxn>
                  <a:cxn ang="0">
                    <a:pos x="529" y="0"/>
                  </a:cxn>
                  <a:cxn ang="0">
                    <a:pos x="465" y="47"/>
                  </a:cxn>
                  <a:cxn ang="0">
                    <a:pos x="499" y="155"/>
                  </a:cxn>
                  <a:cxn ang="0">
                    <a:pos x="529" y="0"/>
                  </a:cxn>
                  <a:cxn ang="0">
                    <a:pos x="313" y="50"/>
                  </a:cxn>
                  <a:cxn ang="0">
                    <a:pos x="319" y="169"/>
                  </a:cxn>
                  <a:cxn ang="0">
                    <a:pos x="357" y="84"/>
                  </a:cxn>
                  <a:cxn ang="0">
                    <a:pos x="393" y="169"/>
                  </a:cxn>
                  <a:cxn ang="0">
                    <a:pos x="352" y="47"/>
                  </a:cxn>
                  <a:cxn ang="0">
                    <a:pos x="225" y="169"/>
                  </a:cxn>
                  <a:cxn ang="0">
                    <a:pos x="219" y="50"/>
                  </a:cxn>
                  <a:cxn ang="0">
                    <a:pos x="182" y="135"/>
                  </a:cxn>
                  <a:cxn ang="0">
                    <a:pos x="146" y="50"/>
                  </a:cxn>
                  <a:cxn ang="0">
                    <a:pos x="186" y="172"/>
                  </a:cxn>
                  <a:cxn ang="0">
                    <a:pos x="48" y="72"/>
                  </a:cxn>
                  <a:cxn ang="0">
                    <a:pos x="50" y="32"/>
                  </a:cxn>
                  <a:cxn ang="0">
                    <a:pos x="57" y="143"/>
                  </a:cxn>
                  <a:cxn ang="0">
                    <a:pos x="55" y="98"/>
                  </a:cxn>
                  <a:cxn ang="0">
                    <a:pos x="89" y="81"/>
                  </a:cxn>
                  <a:cxn ang="0">
                    <a:pos x="0" y="7"/>
                  </a:cxn>
                </a:cxnLst>
                <a:rect l="0" t="0" r="r" b="b"/>
                <a:pathLst>
                  <a:path w="1200" h="172">
                    <a:moveTo>
                      <a:pt x="1136" y="130"/>
                    </a:moveTo>
                    <a:cubicBezTo>
                      <a:pt x="1136" y="157"/>
                      <a:pt x="1147" y="171"/>
                      <a:pt x="1175" y="171"/>
                    </a:cubicBezTo>
                    <a:cubicBezTo>
                      <a:pt x="1187" y="171"/>
                      <a:pt x="1197" y="169"/>
                      <a:pt x="1200" y="168"/>
                    </a:cubicBezTo>
                    <a:cubicBezTo>
                      <a:pt x="1200" y="142"/>
                      <a:pt x="1200" y="142"/>
                      <a:pt x="1200" y="142"/>
                    </a:cubicBezTo>
                    <a:cubicBezTo>
                      <a:pt x="1195" y="144"/>
                      <a:pt x="1189" y="145"/>
                      <a:pt x="1183" y="145"/>
                    </a:cubicBezTo>
                    <a:cubicBezTo>
                      <a:pt x="1173" y="145"/>
                      <a:pt x="1169" y="142"/>
                      <a:pt x="1169" y="127"/>
                    </a:cubicBezTo>
                    <a:cubicBezTo>
                      <a:pt x="1169" y="75"/>
                      <a:pt x="1169" y="75"/>
                      <a:pt x="1169" y="75"/>
                    </a:cubicBezTo>
                    <a:cubicBezTo>
                      <a:pt x="1196" y="75"/>
                      <a:pt x="1196" y="75"/>
                      <a:pt x="1196" y="75"/>
                    </a:cubicBezTo>
                    <a:cubicBezTo>
                      <a:pt x="1196" y="50"/>
                      <a:pt x="1196" y="50"/>
                      <a:pt x="1196" y="50"/>
                    </a:cubicBezTo>
                    <a:cubicBezTo>
                      <a:pt x="1169" y="50"/>
                      <a:pt x="1169" y="50"/>
                      <a:pt x="1169" y="50"/>
                    </a:cubicBezTo>
                    <a:cubicBezTo>
                      <a:pt x="1169" y="15"/>
                      <a:pt x="1169" y="15"/>
                      <a:pt x="1169" y="15"/>
                    </a:cubicBezTo>
                    <a:cubicBezTo>
                      <a:pt x="1151" y="16"/>
                      <a:pt x="1139" y="21"/>
                      <a:pt x="1136" y="23"/>
                    </a:cubicBezTo>
                    <a:cubicBezTo>
                      <a:pt x="1136" y="50"/>
                      <a:pt x="1136" y="50"/>
                      <a:pt x="1136" y="50"/>
                    </a:cubicBezTo>
                    <a:cubicBezTo>
                      <a:pt x="1121" y="50"/>
                      <a:pt x="1121" y="50"/>
                      <a:pt x="1121" y="50"/>
                    </a:cubicBezTo>
                    <a:cubicBezTo>
                      <a:pt x="1121" y="75"/>
                      <a:pt x="1121" y="75"/>
                      <a:pt x="1121" y="75"/>
                    </a:cubicBezTo>
                    <a:cubicBezTo>
                      <a:pt x="1136" y="75"/>
                      <a:pt x="1136" y="75"/>
                      <a:pt x="1136" y="75"/>
                    </a:cubicBezTo>
                    <a:lnTo>
                      <a:pt x="1136" y="130"/>
                    </a:lnTo>
                    <a:close/>
                    <a:moveTo>
                      <a:pt x="990" y="47"/>
                    </a:moveTo>
                    <a:cubicBezTo>
                      <a:pt x="973" y="47"/>
                      <a:pt x="960" y="56"/>
                      <a:pt x="955" y="66"/>
                    </a:cubicBezTo>
                    <a:cubicBezTo>
                      <a:pt x="955" y="63"/>
                      <a:pt x="954" y="54"/>
                      <a:pt x="953" y="50"/>
                    </a:cubicBezTo>
                    <a:cubicBezTo>
                      <a:pt x="925" y="50"/>
                      <a:pt x="925" y="50"/>
                      <a:pt x="925" y="50"/>
                    </a:cubicBezTo>
                    <a:cubicBezTo>
                      <a:pt x="925" y="169"/>
                      <a:pt x="925" y="169"/>
                      <a:pt x="925" y="169"/>
                    </a:cubicBezTo>
                    <a:cubicBezTo>
                      <a:pt x="958" y="169"/>
                      <a:pt x="958" y="169"/>
                      <a:pt x="958" y="169"/>
                    </a:cubicBezTo>
                    <a:cubicBezTo>
                      <a:pt x="958" y="109"/>
                      <a:pt x="958" y="109"/>
                      <a:pt x="958" y="109"/>
                    </a:cubicBezTo>
                    <a:cubicBezTo>
                      <a:pt x="958" y="83"/>
                      <a:pt x="966" y="74"/>
                      <a:pt x="980" y="74"/>
                    </a:cubicBezTo>
                    <a:cubicBezTo>
                      <a:pt x="987" y="74"/>
                      <a:pt x="991" y="78"/>
                      <a:pt x="994" y="84"/>
                    </a:cubicBezTo>
                    <a:cubicBezTo>
                      <a:pt x="996" y="89"/>
                      <a:pt x="996" y="95"/>
                      <a:pt x="996" y="107"/>
                    </a:cubicBezTo>
                    <a:cubicBezTo>
                      <a:pt x="996" y="169"/>
                      <a:pt x="996" y="169"/>
                      <a:pt x="996" y="169"/>
                    </a:cubicBezTo>
                    <a:cubicBezTo>
                      <a:pt x="1029" y="169"/>
                      <a:pt x="1029" y="169"/>
                      <a:pt x="1029" y="169"/>
                    </a:cubicBezTo>
                    <a:cubicBezTo>
                      <a:pt x="1029" y="109"/>
                      <a:pt x="1029" y="109"/>
                      <a:pt x="1029" y="109"/>
                    </a:cubicBezTo>
                    <a:cubicBezTo>
                      <a:pt x="1029" y="84"/>
                      <a:pt x="1036" y="74"/>
                      <a:pt x="1051" y="74"/>
                    </a:cubicBezTo>
                    <a:cubicBezTo>
                      <a:pt x="1058" y="74"/>
                      <a:pt x="1062" y="78"/>
                      <a:pt x="1064" y="84"/>
                    </a:cubicBezTo>
                    <a:cubicBezTo>
                      <a:pt x="1066" y="89"/>
                      <a:pt x="1066" y="95"/>
                      <a:pt x="1066" y="107"/>
                    </a:cubicBezTo>
                    <a:cubicBezTo>
                      <a:pt x="1066" y="169"/>
                      <a:pt x="1066" y="169"/>
                      <a:pt x="1066" y="169"/>
                    </a:cubicBezTo>
                    <a:cubicBezTo>
                      <a:pt x="1099" y="169"/>
                      <a:pt x="1099" y="169"/>
                      <a:pt x="1099" y="169"/>
                    </a:cubicBezTo>
                    <a:cubicBezTo>
                      <a:pt x="1099" y="100"/>
                      <a:pt x="1099" y="100"/>
                      <a:pt x="1099" y="100"/>
                    </a:cubicBezTo>
                    <a:cubicBezTo>
                      <a:pt x="1099" y="86"/>
                      <a:pt x="1098" y="76"/>
                      <a:pt x="1095" y="68"/>
                    </a:cubicBezTo>
                    <a:cubicBezTo>
                      <a:pt x="1089" y="53"/>
                      <a:pt x="1076" y="47"/>
                      <a:pt x="1060" y="47"/>
                    </a:cubicBezTo>
                    <a:cubicBezTo>
                      <a:pt x="1043" y="47"/>
                      <a:pt x="1030" y="57"/>
                      <a:pt x="1024" y="67"/>
                    </a:cubicBezTo>
                    <a:cubicBezTo>
                      <a:pt x="1019" y="53"/>
                      <a:pt x="1006" y="47"/>
                      <a:pt x="990" y="47"/>
                    </a:cubicBezTo>
                    <a:moveTo>
                      <a:pt x="859" y="126"/>
                    </a:moveTo>
                    <a:cubicBezTo>
                      <a:pt x="859" y="139"/>
                      <a:pt x="851" y="147"/>
                      <a:pt x="837" y="147"/>
                    </a:cubicBezTo>
                    <a:cubicBezTo>
                      <a:pt x="829" y="147"/>
                      <a:pt x="823" y="142"/>
                      <a:pt x="823" y="134"/>
                    </a:cubicBezTo>
                    <a:cubicBezTo>
                      <a:pt x="823" y="127"/>
                      <a:pt x="826" y="122"/>
                      <a:pt x="838" y="118"/>
                    </a:cubicBezTo>
                    <a:cubicBezTo>
                      <a:pt x="852" y="114"/>
                      <a:pt x="852" y="114"/>
                      <a:pt x="852" y="114"/>
                    </a:cubicBezTo>
                    <a:cubicBezTo>
                      <a:pt x="856" y="113"/>
                      <a:pt x="858" y="112"/>
                      <a:pt x="859" y="110"/>
                    </a:cubicBezTo>
                    <a:lnTo>
                      <a:pt x="859" y="126"/>
                    </a:lnTo>
                    <a:close/>
                    <a:moveTo>
                      <a:pt x="892" y="91"/>
                    </a:moveTo>
                    <a:cubicBezTo>
                      <a:pt x="892" y="58"/>
                      <a:pt x="874" y="47"/>
                      <a:pt x="845" y="47"/>
                    </a:cubicBezTo>
                    <a:cubicBezTo>
                      <a:pt x="827" y="47"/>
                      <a:pt x="811" y="50"/>
                      <a:pt x="800" y="55"/>
                    </a:cubicBezTo>
                    <a:cubicBezTo>
                      <a:pt x="800" y="81"/>
                      <a:pt x="800" y="81"/>
                      <a:pt x="800" y="81"/>
                    </a:cubicBezTo>
                    <a:cubicBezTo>
                      <a:pt x="810" y="77"/>
                      <a:pt x="827" y="73"/>
                      <a:pt x="843" y="73"/>
                    </a:cubicBezTo>
                    <a:cubicBezTo>
                      <a:pt x="854" y="73"/>
                      <a:pt x="859" y="77"/>
                      <a:pt x="859" y="83"/>
                    </a:cubicBezTo>
                    <a:cubicBezTo>
                      <a:pt x="859" y="89"/>
                      <a:pt x="856" y="92"/>
                      <a:pt x="847" y="94"/>
                    </a:cubicBezTo>
                    <a:cubicBezTo>
                      <a:pt x="828" y="99"/>
                      <a:pt x="828" y="99"/>
                      <a:pt x="828" y="99"/>
                    </a:cubicBezTo>
                    <a:cubicBezTo>
                      <a:pt x="800" y="106"/>
                      <a:pt x="790" y="119"/>
                      <a:pt x="790" y="137"/>
                    </a:cubicBezTo>
                    <a:cubicBezTo>
                      <a:pt x="790" y="156"/>
                      <a:pt x="804" y="171"/>
                      <a:pt x="826" y="171"/>
                    </a:cubicBezTo>
                    <a:cubicBezTo>
                      <a:pt x="841" y="171"/>
                      <a:pt x="854" y="166"/>
                      <a:pt x="863" y="155"/>
                    </a:cubicBezTo>
                    <a:cubicBezTo>
                      <a:pt x="863" y="159"/>
                      <a:pt x="863" y="164"/>
                      <a:pt x="865" y="169"/>
                    </a:cubicBezTo>
                    <a:cubicBezTo>
                      <a:pt x="892" y="169"/>
                      <a:pt x="892" y="169"/>
                      <a:pt x="892" y="169"/>
                    </a:cubicBezTo>
                    <a:lnTo>
                      <a:pt x="892" y="91"/>
                    </a:lnTo>
                    <a:close/>
                    <a:moveTo>
                      <a:pt x="727" y="47"/>
                    </a:moveTo>
                    <a:cubicBezTo>
                      <a:pt x="695" y="47"/>
                      <a:pt x="681" y="63"/>
                      <a:pt x="681" y="83"/>
                    </a:cubicBezTo>
                    <a:cubicBezTo>
                      <a:pt x="681" y="103"/>
                      <a:pt x="693" y="113"/>
                      <a:pt x="711" y="119"/>
                    </a:cubicBezTo>
                    <a:cubicBezTo>
                      <a:pt x="722" y="123"/>
                      <a:pt x="722" y="123"/>
                      <a:pt x="722" y="123"/>
                    </a:cubicBezTo>
                    <a:cubicBezTo>
                      <a:pt x="733" y="127"/>
                      <a:pt x="737" y="130"/>
                      <a:pt x="737" y="135"/>
                    </a:cubicBezTo>
                    <a:cubicBezTo>
                      <a:pt x="737" y="142"/>
                      <a:pt x="731" y="146"/>
                      <a:pt x="720" y="146"/>
                    </a:cubicBezTo>
                    <a:cubicBezTo>
                      <a:pt x="708" y="146"/>
                      <a:pt x="693" y="142"/>
                      <a:pt x="681" y="135"/>
                    </a:cubicBezTo>
                    <a:cubicBezTo>
                      <a:pt x="681" y="163"/>
                      <a:pt x="681" y="163"/>
                      <a:pt x="681" y="163"/>
                    </a:cubicBezTo>
                    <a:cubicBezTo>
                      <a:pt x="694" y="169"/>
                      <a:pt x="705" y="172"/>
                      <a:pt x="720" y="172"/>
                    </a:cubicBezTo>
                    <a:cubicBezTo>
                      <a:pt x="753" y="172"/>
                      <a:pt x="770" y="158"/>
                      <a:pt x="770" y="133"/>
                    </a:cubicBezTo>
                    <a:cubicBezTo>
                      <a:pt x="770" y="115"/>
                      <a:pt x="761" y="104"/>
                      <a:pt x="741" y="98"/>
                    </a:cubicBezTo>
                    <a:cubicBezTo>
                      <a:pt x="730" y="94"/>
                      <a:pt x="730" y="94"/>
                      <a:pt x="730" y="94"/>
                    </a:cubicBezTo>
                    <a:cubicBezTo>
                      <a:pt x="718" y="91"/>
                      <a:pt x="715" y="88"/>
                      <a:pt x="715" y="82"/>
                    </a:cubicBezTo>
                    <a:cubicBezTo>
                      <a:pt x="715" y="76"/>
                      <a:pt x="720" y="72"/>
                      <a:pt x="729" y="72"/>
                    </a:cubicBezTo>
                    <a:cubicBezTo>
                      <a:pt x="739" y="72"/>
                      <a:pt x="753" y="75"/>
                      <a:pt x="765" y="81"/>
                    </a:cubicBezTo>
                    <a:cubicBezTo>
                      <a:pt x="765" y="54"/>
                      <a:pt x="765" y="54"/>
                      <a:pt x="765" y="54"/>
                    </a:cubicBezTo>
                    <a:cubicBezTo>
                      <a:pt x="755" y="50"/>
                      <a:pt x="742" y="47"/>
                      <a:pt x="727" y="47"/>
                    </a:cubicBezTo>
                    <a:moveTo>
                      <a:pt x="613" y="73"/>
                    </a:moveTo>
                    <a:cubicBezTo>
                      <a:pt x="623" y="73"/>
                      <a:pt x="628" y="77"/>
                      <a:pt x="628" y="85"/>
                    </a:cubicBezTo>
                    <a:cubicBezTo>
                      <a:pt x="628" y="92"/>
                      <a:pt x="623" y="96"/>
                      <a:pt x="612" y="99"/>
                    </a:cubicBezTo>
                    <a:cubicBezTo>
                      <a:pt x="598" y="103"/>
                      <a:pt x="598" y="103"/>
                      <a:pt x="598" y="103"/>
                    </a:cubicBezTo>
                    <a:cubicBezTo>
                      <a:pt x="592" y="104"/>
                      <a:pt x="589" y="106"/>
                      <a:pt x="588" y="107"/>
                    </a:cubicBezTo>
                    <a:cubicBezTo>
                      <a:pt x="588" y="105"/>
                      <a:pt x="588" y="105"/>
                      <a:pt x="588" y="105"/>
                    </a:cubicBezTo>
                    <a:cubicBezTo>
                      <a:pt x="588" y="86"/>
                      <a:pt x="597" y="73"/>
                      <a:pt x="613" y="73"/>
                    </a:cubicBezTo>
                    <a:moveTo>
                      <a:pt x="622" y="119"/>
                    </a:moveTo>
                    <a:cubicBezTo>
                      <a:pt x="648" y="113"/>
                      <a:pt x="661" y="104"/>
                      <a:pt x="661" y="83"/>
                    </a:cubicBezTo>
                    <a:cubicBezTo>
                      <a:pt x="661" y="63"/>
                      <a:pt x="646" y="47"/>
                      <a:pt x="613" y="47"/>
                    </a:cubicBezTo>
                    <a:cubicBezTo>
                      <a:pt x="579" y="47"/>
                      <a:pt x="555" y="72"/>
                      <a:pt x="555" y="109"/>
                    </a:cubicBezTo>
                    <a:cubicBezTo>
                      <a:pt x="555" y="147"/>
                      <a:pt x="574" y="172"/>
                      <a:pt x="610" y="172"/>
                    </a:cubicBezTo>
                    <a:cubicBezTo>
                      <a:pt x="632" y="172"/>
                      <a:pt x="649" y="167"/>
                      <a:pt x="660" y="161"/>
                    </a:cubicBezTo>
                    <a:cubicBezTo>
                      <a:pt x="660" y="135"/>
                      <a:pt x="660" y="135"/>
                      <a:pt x="660" y="135"/>
                    </a:cubicBezTo>
                    <a:cubicBezTo>
                      <a:pt x="645" y="141"/>
                      <a:pt x="625" y="146"/>
                      <a:pt x="610" y="146"/>
                    </a:cubicBezTo>
                    <a:cubicBezTo>
                      <a:pt x="597" y="146"/>
                      <a:pt x="592" y="138"/>
                      <a:pt x="592" y="133"/>
                    </a:cubicBezTo>
                    <a:cubicBezTo>
                      <a:pt x="592" y="128"/>
                      <a:pt x="595" y="125"/>
                      <a:pt x="601" y="124"/>
                    </a:cubicBezTo>
                    <a:lnTo>
                      <a:pt x="622" y="119"/>
                    </a:lnTo>
                    <a:close/>
                    <a:moveTo>
                      <a:pt x="496" y="109"/>
                    </a:moveTo>
                    <a:cubicBezTo>
                      <a:pt x="496" y="132"/>
                      <a:pt x="490" y="145"/>
                      <a:pt x="474" y="145"/>
                    </a:cubicBezTo>
                    <a:cubicBezTo>
                      <a:pt x="457" y="145"/>
                      <a:pt x="452" y="132"/>
                      <a:pt x="452" y="109"/>
                    </a:cubicBezTo>
                    <a:cubicBezTo>
                      <a:pt x="452" y="87"/>
                      <a:pt x="457" y="74"/>
                      <a:pt x="474" y="74"/>
                    </a:cubicBezTo>
                    <a:cubicBezTo>
                      <a:pt x="490" y="74"/>
                      <a:pt x="496" y="87"/>
                      <a:pt x="496" y="109"/>
                    </a:cubicBezTo>
                    <a:moveTo>
                      <a:pt x="529" y="0"/>
                    </a:moveTo>
                    <a:cubicBezTo>
                      <a:pt x="496" y="0"/>
                      <a:pt x="496" y="0"/>
                      <a:pt x="496" y="0"/>
                    </a:cubicBezTo>
                    <a:cubicBezTo>
                      <a:pt x="496" y="62"/>
                      <a:pt x="496" y="62"/>
                      <a:pt x="496" y="62"/>
                    </a:cubicBezTo>
                    <a:cubicBezTo>
                      <a:pt x="491" y="55"/>
                      <a:pt x="480" y="47"/>
                      <a:pt x="465" y="47"/>
                    </a:cubicBezTo>
                    <a:cubicBezTo>
                      <a:pt x="432" y="47"/>
                      <a:pt x="418" y="72"/>
                      <a:pt x="418" y="109"/>
                    </a:cubicBezTo>
                    <a:cubicBezTo>
                      <a:pt x="418" y="147"/>
                      <a:pt x="432" y="172"/>
                      <a:pt x="466" y="172"/>
                    </a:cubicBezTo>
                    <a:cubicBezTo>
                      <a:pt x="481" y="172"/>
                      <a:pt x="493" y="164"/>
                      <a:pt x="499" y="155"/>
                    </a:cubicBezTo>
                    <a:cubicBezTo>
                      <a:pt x="499" y="158"/>
                      <a:pt x="499" y="164"/>
                      <a:pt x="501" y="169"/>
                    </a:cubicBezTo>
                    <a:cubicBezTo>
                      <a:pt x="529" y="169"/>
                      <a:pt x="529" y="169"/>
                      <a:pt x="529" y="169"/>
                    </a:cubicBezTo>
                    <a:lnTo>
                      <a:pt x="529" y="0"/>
                    </a:lnTo>
                    <a:close/>
                    <a:moveTo>
                      <a:pt x="352" y="47"/>
                    </a:moveTo>
                    <a:cubicBezTo>
                      <a:pt x="334" y="47"/>
                      <a:pt x="321" y="56"/>
                      <a:pt x="316" y="66"/>
                    </a:cubicBezTo>
                    <a:cubicBezTo>
                      <a:pt x="316" y="63"/>
                      <a:pt x="315" y="54"/>
                      <a:pt x="313" y="50"/>
                    </a:cubicBezTo>
                    <a:cubicBezTo>
                      <a:pt x="286" y="50"/>
                      <a:pt x="286" y="50"/>
                      <a:pt x="286" y="50"/>
                    </a:cubicBezTo>
                    <a:cubicBezTo>
                      <a:pt x="286" y="169"/>
                      <a:pt x="286" y="169"/>
                      <a:pt x="286" y="169"/>
                    </a:cubicBezTo>
                    <a:cubicBezTo>
                      <a:pt x="319" y="169"/>
                      <a:pt x="319" y="169"/>
                      <a:pt x="319" y="169"/>
                    </a:cubicBezTo>
                    <a:cubicBezTo>
                      <a:pt x="319" y="109"/>
                      <a:pt x="319" y="109"/>
                      <a:pt x="319" y="109"/>
                    </a:cubicBezTo>
                    <a:cubicBezTo>
                      <a:pt x="319" y="83"/>
                      <a:pt x="327" y="74"/>
                      <a:pt x="342" y="74"/>
                    </a:cubicBezTo>
                    <a:cubicBezTo>
                      <a:pt x="350" y="74"/>
                      <a:pt x="355" y="77"/>
                      <a:pt x="357" y="84"/>
                    </a:cubicBezTo>
                    <a:cubicBezTo>
                      <a:pt x="359" y="89"/>
                      <a:pt x="360" y="93"/>
                      <a:pt x="360" y="107"/>
                    </a:cubicBezTo>
                    <a:cubicBezTo>
                      <a:pt x="360" y="169"/>
                      <a:pt x="360" y="169"/>
                      <a:pt x="360" y="169"/>
                    </a:cubicBezTo>
                    <a:cubicBezTo>
                      <a:pt x="393" y="169"/>
                      <a:pt x="393" y="169"/>
                      <a:pt x="393" y="169"/>
                    </a:cubicBezTo>
                    <a:cubicBezTo>
                      <a:pt x="393" y="100"/>
                      <a:pt x="393" y="100"/>
                      <a:pt x="393" y="100"/>
                    </a:cubicBezTo>
                    <a:cubicBezTo>
                      <a:pt x="393" y="86"/>
                      <a:pt x="391" y="76"/>
                      <a:pt x="388" y="68"/>
                    </a:cubicBezTo>
                    <a:cubicBezTo>
                      <a:pt x="382" y="53"/>
                      <a:pt x="370" y="47"/>
                      <a:pt x="352" y="47"/>
                    </a:cubicBezTo>
                    <a:moveTo>
                      <a:pt x="186" y="172"/>
                    </a:moveTo>
                    <a:cubicBezTo>
                      <a:pt x="204" y="172"/>
                      <a:pt x="217" y="163"/>
                      <a:pt x="223" y="153"/>
                    </a:cubicBezTo>
                    <a:cubicBezTo>
                      <a:pt x="223" y="156"/>
                      <a:pt x="223" y="164"/>
                      <a:pt x="225" y="169"/>
                    </a:cubicBezTo>
                    <a:cubicBezTo>
                      <a:pt x="252" y="169"/>
                      <a:pt x="252" y="169"/>
                      <a:pt x="252" y="169"/>
                    </a:cubicBezTo>
                    <a:cubicBezTo>
                      <a:pt x="252" y="50"/>
                      <a:pt x="252" y="50"/>
                      <a:pt x="252" y="50"/>
                    </a:cubicBezTo>
                    <a:cubicBezTo>
                      <a:pt x="219" y="50"/>
                      <a:pt x="219" y="50"/>
                      <a:pt x="219" y="50"/>
                    </a:cubicBezTo>
                    <a:cubicBezTo>
                      <a:pt x="219" y="110"/>
                      <a:pt x="219" y="110"/>
                      <a:pt x="219" y="110"/>
                    </a:cubicBezTo>
                    <a:cubicBezTo>
                      <a:pt x="219" y="136"/>
                      <a:pt x="211" y="145"/>
                      <a:pt x="196" y="145"/>
                    </a:cubicBezTo>
                    <a:cubicBezTo>
                      <a:pt x="189" y="145"/>
                      <a:pt x="184" y="141"/>
                      <a:pt x="182" y="135"/>
                    </a:cubicBezTo>
                    <a:cubicBezTo>
                      <a:pt x="180" y="130"/>
                      <a:pt x="179" y="125"/>
                      <a:pt x="179" y="112"/>
                    </a:cubicBezTo>
                    <a:cubicBezTo>
                      <a:pt x="179" y="50"/>
                      <a:pt x="179" y="50"/>
                      <a:pt x="179" y="50"/>
                    </a:cubicBezTo>
                    <a:cubicBezTo>
                      <a:pt x="146" y="50"/>
                      <a:pt x="146" y="50"/>
                      <a:pt x="146" y="50"/>
                    </a:cubicBezTo>
                    <a:cubicBezTo>
                      <a:pt x="146" y="119"/>
                      <a:pt x="146" y="119"/>
                      <a:pt x="146" y="119"/>
                    </a:cubicBezTo>
                    <a:cubicBezTo>
                      <a:pt x="146" y="131"/>
                      <a:pt x="147" y="142"/>
                      <a:pt x="150" y="151"/>
                    </a:cubicBezTo>
                    <a:cubicBezTo>
                      <a:pt x="156" y="165"/>
                      <a:pt x="168" y="172"/>
                      <a:pt x="186" y="172"/>
                    </a:cubicBezTo>
                    <a:moveTo>
                      <a:pt x="50" y="32"/>
                    </a:moveTo>
                    <a:cubicBezTo>
                      <a:pt x="72" y="32"/>
                      <a:pt x="78" y="39"/>
                      <a:pt x="78" y="51"/>
                    </a:cubicBezTo>
                    <a:cubicBezTo>
                      <a:pt x="78" y="64"/>
                      <a:pt x="70" y="72"/>
                      <a:pt x="48" y="72"/>
                    </a:cubicBezTo>
                    <a:cubicBezTo>
                      <a:pt x="34" y="72"/>
                      <a:pt x="34" y="72"/>
                      <a:pt x="34" y="72"/>
                    </a:cubicBezTo>
                    <a:cubicBezTo>
                      <a:pt x="34" y="33"/>
                      <a:pt x="34" y="33"/>
                      <a:pt x="34" y="33"/>
                    </a:cubicBezTo>
                    <a:cubicBezTo>
                      <a:pt x="39" y="32"/>
                      <a:pt x="44" y="32"/>
                      <a:pt x="50" y="32"/>
                    </a:cubicBezTo>
                    <a:moveTo>
                      <a:pt x="55" y="98"/>
                    </a:moveTo>
                    <a:cubicBezTo>
                      <a:pt x="78" y="98"/>
                      <a:pt x="86" y="108"/>
                      <a:pt x="86" y="120"/>
                    </a:cubicBezTo>
                    <a:cubicBezTo>
                      <a:pt x="86" y="133"/>
                      <a:pt x="79" y="143"/>
                      <a:pt x="57" y="143"/>
                    </a:cubicBezTo>
                    <a:cubicBezTo>
                      <a:pt x="47" y="143"/>
                      <a:pt x="39" y="143"/>
                      <a:pt x="34" y="142"/>
                    </a:cubicBezTo>
                    <a:cubicBezTo>
                      <a:pt x="34" y="98"/>
                      <a:pt x="34" y="98"/>
                      <a:pt x="34" y="98"/>
                    </a:cubicBezTo>
                    <a:lnTo>
                      <a:pt x="55" y="98"/>
                    </a:lnTo>
                    <a:close/>
                    <a:moveTo>
                      <a:pt x="49" y="171"/>
                    </a:moveTo>
                    <a:cubicBezTo>
                      <a:pt x="105" y="171"/>
                      <a:pt x="121" y="152"/>
                      <a:pt x="121" y="122"/>
                    </a:cubicBezTo>
                    <a:cubicBezTo>
                      <a:pt x="121" y="100"/>
                      <a:pt x="106" y="85"/>
                      <a:pt x="89" y="81"/>
                    </a:cubicBezTo>
                    <a:cubicBezTo>
                      <a:pt x="103" y="77"/>
                      <a:pt x="113" y="64"/>
                      <a:pt x="113" y="49"/>
                    </a:cubicBezTo>
                    <a:cubicBezTo>
                      <a:pt x="113" y="18"/>
                      <a:pt x="94" y="4"/>
                      <a:pt x="50" y="4"/>
                    </a:cubicBezTo>
                    <a:cubicBezTo>
                      <a:pt x="36" y="4"/>
                      <a:pt x="6" y="6"/>
                      <a:pt x="0" y="7"/>
                    </a:cubicBezTo>
                    <a:cubicBezTo>
                      <a:pt x="0" y="168"/>
                      <a:pt x="0" y="168"/>
                      <a:pt x="0" y="168"/>
                    </a:cubicBezTo>
                    <a:cubicBezTo>
                      <a:pt x="12" y="170"/>
                      <a:pt x="25" y="171"/>
                      <a:pt x="49" y="17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dirty="0"/>
              </a:p>
            </p:txBody>
          </p:sp>
          <p:sp>
            <p:nvSpPr>
              <p:cNvPr id="18" name="Freeform 8">
                <a:extLst>
                  <a:ext uri="{FF2B5EF4-FFF2-40B4-BE49-F238E27FC236}">
                    <a16:creationId xmlns:a16="http://schemas.microsoft.com/office/drawing/2014/main" id="{F5209E28-9250-4656-9713-C8D9C477F582}"/>
                  </a:ext>
                </a:extLst>
              </p:cNvPr>
              <p:cNvSpPr>
                <a:spLocks noEditPoints="1"/>
              </p:cNvSpPr>
              <p:nvPr/>
            </p:nvSpPr>
            <p:spPr bwMode="auto">
              <a:xfrm>
                <a:off x="15427328" y="27792366"/>
                <a:ext cx="2582864" cy="546101"/>
              </a:xfrm>
              <a:custGeom>
                <a:avLst/>
                <a:gdLst/>
                <a:ahLst/>
                <a:cxnLst>
                  <a:cxn ang="0">
                    <a:pos x="790" y="172"/>
                  </a:cxn>
                  <a:cxn ang="0">
                    <a:pos x="815" y="142"/>
                  </a:cxn>
                  <a:cxn ang="0">
                    <a:pos x="784" y="128"/>
                  </a:cxn>
                  <a:cxn ang="0">
                    <a:pos x="811" y="75"/>
                  </a:cxn>
                  <a:cxn ang="0">
                    <a:pos x="784" y="50"/>
                  </a:cxn>
                  <a:cxn ang="0">
                    <a:pos x="751" y="23"/>
                  </a:cxn>
                  <a:cxn ang="0">
                    <a:pos x="736" y="50"/>
                  </a:cxn>
                  <a:cxn ang="0">
                    <a:pos x="751" y="75"/>
                  </a:cxn>
                  <a:cxn ang="0">
                    <a:pos x="676" y="131"/>
                  </a:cxn>
                  <a:cxn ang="0">
                    <a:pos x="725" y="168"/>
                  </a:cxn>
                  <a:cxn ang="0">
                    <a:pos x="719" y="143"/>
                  </a:cxn>
                  <a:cxn ang="0">
                    <a:pos x="709" y="0"/>
                  </a:cxn>
                  <a:cxn ang="0">
                    <a:pos x="676" y="131"/>
                  </a:cxn>
                  <a:cxn ang="0">
                    <a:pos x="617" y="85"/>
                  </a:cxn>
                  <a:cxn ang="0">
                    <a:pos x="586" y="103"/>
                  </a:cxn>
                  <a:cxn ang="0">
                    <a:pos x="577" y="105"/>
                  </a:cxn>
                  <a:cxn ang="0">
                    <a:pos x="611" y="119"/>
                  </a:cxn>
                  <a:cxn ang="0">
                    <a:pos x="602" y="47"/>
                  </a:cxn>
                  <a:cxn ang="0">
                    <a:pos x="599" y="172"/>
                  </a:cxn>
                  <a:cxn ang="0">
                    <a:pos x="649" y="135"/>
                  </a:cxn>
                  <a:cxn ang="0">
                    <a:pos x="581" y="133"/>
                  </a:cxn>
                  <a:cxn ang="0">
                    <a:pos x="611" y="119"/>
                  </a:cxn>
                  <a:cxn ang="0">
                    <a:pos x="532" y="50"/>
                  </a:cxn>
                  <a:cxn ang="0">
                    <a:pos x="479" y="134"/>
                  </a:cxn>
                  <a:cxn ang="0">
                    <a:pos x="428" y="50"/>
                  </a:cxn>
                  <a:cxn ang="0">
                    <a:pos x="386" y="50"/>
                  </a:cxn>
                  <a:cxn ang="0">
                    <a:pos x="390" y="169"/>
                  </a:cxn>
                  <a:cxn ang="0">
                    <a:pos x="442" y="97"/>
                  </a:cxn>
                  <a:cxn ang="0">
                    <a:pos x="494" y="169"/>
                  </a:cxn>
                  <a:cxn ang="0">
                    <a:pos x="189" y="66"/>
                  </a:cxn>
                  <a:cxn ang="0">
                    <a:pos x="159" y="50"/>
                  </a:cxn>
                  <a:cxn ang="0">
                    <a:pos x="192" y="169"/>
                  </a:cxn>
                  <a:cxn ang="0">
                    <a:pos x="214" y="74"/>
                  </a:cxn>
                  <a:cxn ang="0">
                    <a:pos x="230" y="107"/>
                  </a:cxn>
                  <a:cxn ang="0">
                    <a:pos x="263" y="169"/>
                  </a:cxn>
                  <a:cxn ang="0">
                    <a:pos x="285" y="74"/>
                  </a:cxn>
                  <a:cxn ang="0">
                    <a:pos x="300" y="107"/>
                  </a:cxn>
                  <a:cxn ang="0">
                    <a:pos x="333" y="169"/>
                  </a:cxn>
                  <a:cxn ang="0">
                    <a:pos x="329" y="68"/>
                  </a:cxn>
                  <a:cxn ang="0">
                    <a:pos x="258" y="68"/>
                  </a:cxn>
                  <a:cxn ang="0">
                    <a:pos x="34" y="6"/>
                  </a:cxn>
                  <a:cxn ang="0">
                    <a:pos x="0" y="111"/>
                  </a:cxn>
                  <a:cxn ang="0">
                    <a:pos x="125" y="111"/>
                  </a:cxn>
                  <a:cxn ang="0">
                    <a:pos x="90" y="6"/>
                  </a:cxn>
                  <a:cxn ang="0">
                    <a:pos x="62" y="144"/>
                  </a:cxn>
                  <a:cxn ang="0">
                    <a:pos x="34" y="6"/>
                  </a:cxn>
                </a:cxnLst>
                <a:rect l="0" t="0" r="r" b="b"/>
                <a:pathLst>
                  <a:path w="815" h="172">
                    <a:moveTo>
                      <a:pt x="751" y="130"/>
                    </a:moveTo>
                    <a:cubicBezTo>
                      <a:pt x="751" y="157"/>
                      <a:pt x="762" y="172"/>
                      <a:pt x="790" y="172"/>
                    </a:cubicBezTo>
                    <a:cubicBezTo>
                      <a:pt x="802" y="172"/>
                      <a:pt x="812" y="169"/>
                      <a:pt x="815" y="168"/>
                    </a:cubicBezTo>
                    <a:cubicBezTo>
                      <a:pt x="815" y="142"/>
                      <a:pt x="815" y="142"/>
                      <a:pt x="815" y="142"/>
                    </a:cubicBezTo>
                    <a:cubicBezTo>
                      <a:pt x="810" y="144"/>
                      <a:pt x="804" y="145"/>
                      <a:pt x="798" y="145"/>
                    </a:cubicBezTo>
                    <a:cubicBezTo>
                      <a:pt x="788" y="145"/>
                      <a:pt x="784" y="142"/>
                      <a:pt x="784" y="128"/>
                    </a:cubicBezTo>
                    <a:cubicBezTo>
                      <a:pt x="784" y="75"/>
                      <a:pt x="784" y="75"/>
                      <a:pt x="784" y="75"/>
                    </a:cubicBezTo>
                    <a:cubicBezTo>
                      <a:pt x="811" y="75"/>
                      <a:pt x="811" y="75"/>
                      <a:pt x="811" y="75"/>
                    </a:cubicBezTo>
                    <a:cubicBezTo>
                      <a:pt x="811" y="50"/>
                      <a:pt x="811" y="50"/>
                      <a:pt x="811" y="50"/>
                    </a:cubicBezTo>
                    <a:cubicBezTo>
                      <a:pt x="784" y="50"/>
                      <a:pt x="784" y="50"/>
                      <a:pt x="784" y="50"/>
                    </a:cubicBezTo>
                    <a:cubicBezTo>
                      <a:pt x="784" y="15"/>
                      <a:pt x="784" y="15"/>
                      <a:pt x="784" y="15"/>
                    </a:cubicBezTo>
                    <a:cubicBezTo>
                      <a:pt x="766" y="17"/>
                      <a:pt x="754" y="22"/>
                      <a:pt x="751" y="23"/>
                    </a:cubicBezTo>
                    <a:cubicBezTo>
                      <a:pt x="751" y="50"/>
                      <a:pt x="751" y="50"/>
                      <a:pt x="751" y="50"/>
                    </a:cubicBezTo>
                    <a:cubicBezTo>
                      <a:pt x="736" y="50"/>
                      <a:pt x="736" y="50"/>
                      <a:pt x="736" y="50"/>
                    </a:cubicBezTo>
                    <a:cubicBezTo>
                      <a:pt x="736" y="75"/>
                      <a:pt x="736" y="75"/>
                      <a:pt x="736" y="75"/>
                    </a:cubicBezTo>
                    <a:cubicBezTo>
                      <a:pt x="751" y="75"/>
                      <a:pt x="751" y="75"/>
                      <a:pt x="751" y="75"/>
                    </a:cubicBezTo>
                    <a:lnTo>
                      <a:pt x="751" y="130"/>
                    </a:lnTo>
                    <a:close/>
                    <a:moveTo>
                      <a:pt x="676" y="131"/>
                    </a:moveTo>
                    <a:cubicBezTo>
                      <a:pt x="676" y="159"/>
                      <a:pt x="686" y="170"/>
                      <a:pt x="708" y="170"/>
                    </a:cubicBezTo>
                    <a:cubicBezTo>
                      <a:pt x="715" y="170"/>
                      <a:pt x="722" y="169"/>
                      <a:pt x="725" y="168"/>
                    </a:cubicBezTo>
                    <a:cubicBezTo>
                      <a:pt x="725" y="143"/>
                      <a:pt x="725" y="143"/>
                      <a:pt x="725" y="143"/>
                    </a:cubicBezTo>
                    <a:cubicBezTo>
                      <a:pt x="719" y="143"/>
                      <a:pt x="719" y="143"/>
                      <a:pt x="719" y="143"/>
                    </a:cubicBezTo>
                    <a:cubicBezTo>
                      <a:pt x="712" y="143"/>
                      <a:pt x="709" y="140"/>
                      <a:pt x="709" y="129"/>
                    </a:cubicBezTo>
                    <a:cubicBezTo>
                      <a:pt x="709" y="0"/>
                      <a:pt x="709" y="0"/>
                      <a:pt x="709" y="0"/>
                    </a:cubicBezTo>
                    <a:cubicBezTo>
                      <a:pt x="676" y="0"/>
                      <a:pt x="676" y="0"/>
                      <a:pt x="676" y="0"/>
                    </a:cubicBezTo>
                    <a:lnTo>
                      <a:pt x="676" y="131"/>
                    </a:lnTo>
                    <a:close/>
                    <a:moveTo>
                      <a:pt x="602" y="73"/>
                    </a:moveTo>
                    <a:cubicBezTo>
                      <a:pt x="611" y="73"/>
                      <a:pt x="617" y="78"/>
                      <a:pt x="617" y="85"/>
                    </a:cubicBezTo>
                    <a:cubicBezTo>
                      <a:pt x="617" y="92"/>
                      <a:pt x="612" y="97"/>
                      <a:pt x="601" y="99"/>
                    </a:cubicBezTo>
                    <a:cubicBezTo>
                      <a:pt x="586" y="103"/>
                      <a:pt x="586" y="103"/>
                      <a:pt x="586" y="103"/>
                    </a:cubicBezTo>
                    <a:cubicBezTo>
                      <a:pt x="581" y="105"/>
                      <a:pt x="578" y="106"/>
                      <a:pt x="577" y="108"/>
                    </a:cubicBezTo>
                    <a:cubicBezTo>
                      <a:pt x="577" y="105"/>
                      <a:pt x="577" y="105"/>
                      <a:pt x="577" y="105"/>
                    </a:cubicBezTo>
                    <a:cubicBezTo>
                      <a:pt x="577" y="86"/>
                      <a:pt x="586" y="73"/>
                      <a:pt x="602" y="73"/>
                    </a:cubicBezTo>
                    <a:moveTo>
                      <a:pt x="611" y="119"/>
                    </a:moveTo>
                    <a:cubicBezTo>
                      <a:pt x="637" y="113"/>
                      <a:pt x="650" y="105"/>
                      <a:pt x="650" y="83"/>
                    </a:cubicBezTo>
                    <a:cubicBezTo>
                      <a:pt x="650" y="63"/>
                      <a:pt x="635" y="47"/>
                      <a:pt x="602" y="47"/>
                    </a:cubicBezTo>
                    <a:cubicBezTo>
                      <a:pt x="567" y="47"/>
                      <a:pt x="544" y="72"/>
                      <a:pt x="544" y="109"/>
                    </a:cubicBezTo>
                    <a:cubicBezTo>
                      <a:pt x="544" y="147"/>
                      <a:pt x="562" y="172"/>
                      <a:pt x="599" y="172"/>
                    </a:cubicBezTo>
                    <a:cubicBezTo>
                      <a:pt x="620" y="172"/>
                      <a:pt x="638" y="168"/>
                      <a:pt x="649" y="161"/>
                    </a:cubicBezTo>
                    <a:cubicBezTo>
                      <a:pt x="649" y="135"/>
                      <a:pt x="649" y="135"/>
                      <a:pt x="649" y="135"/>
                    </a:cubicBezTo>
                    <a:cubicBezTo>
                      <a:pt x="634" y="141"/>
                      <a:pt x="613" y="146"/>
                      <a:pt x="599" y="146"/>
                    </a:cubicBezTo>
                    <a:cubicBezTo>
                      <a:pt x="586" y="146"/>
                      <a:pt x="581" y="138"/>
                      <a:pt x="581" y="133"/>
                    </a:cubicBezTo>
                    <a:cubicBezTo>
                      <a:pt x="581" y="128"/>
                      <a:pt x="584" y="125"/>
                      <a:pt x="590" y="124"/>
                    </a:cubicBezTo>
                    <a:lnTo>
                      <a:pt x="611" y="119"/>
                    </a:lnTo>
                    <a:close/>
                    <a:moveTo>
                      <a:pt x="494" y="169"/>
                    </a:moveTo>
                    <a:cubicBezTo>
                      <a:pt x="508" y="141"/>
                      <a:pt x="523" y="92"/>
                      <a:pt x="532" y="50"/>
                    </a:cubicBezTo>
                    <a:cubicBezTo>
                      <a:pt x="498" y="50"/>
                      <a:pt x="498" y="50"/>
                      <a:pt x="498" y="50"/>
                    </a:cubicBezTo>
                    <a:cubicBezTo>
                      <a:pt x="492" y="83"/>
                      <a:pt x="485" y="116"/>
                      <a:pt x="479" y="134"/>
                    </a:cubicBezTo>
                    <a:cubicBezTo>
                      <a:pt x="472" y="116"/>
                      <a:pt x="463" y="83"/>
                      <a:pt x="456" y="50"/>
                    </a:cubicBezTo>
                    <a:cubicBezTo>
                      <a:pt x="428" y="50"/>
                      <a:pt x="428" y="50"/>
                      <a:pt x="428" y="50"/>
                    </a:cubicBezTo>
                    <a:cubicBezTo>
                      <a:pt x="421" y="83"/>
                      <a:pt x="412" y="116"/>
                      <a:pt x="405" y="134"/>
                    </a:cubicBezTo>
                    <a:cubicBezTo>
                      <a:pt x="399" y="116"/>
                      <a:pt x="392" y="83"/>
                      <a:pt x="386" y="50"/>
                    </a:cubicBezTo>
                    <a:cubicBezTo>
                      <a:pt x="352" y="50"/>
                      <a:pt x="352" y="50"/>
                      <a:pt x="352" y="50"/>
                    </a:cubicBezTo>
                    <a:cubicBezTo>
                      <a:pt x="361" y="92"/>
                      <a:pt x="376" y="141"/>
                      <a:pt x="390" y="169"/>
                    </a:cubicBezTo>
                    <a:cubicBezTo>
                      <a:pt x="420" y="169"/>
                      <a:pt x="420" y="169"/>
                      <a:pt x="420" y="169"/>
                    </a:cubicBezTo>
                    <a:cubicBezTo>
                      <a:pt x="429" y="146"/>
                      <a:pt x="439" y="112"/>
                      <a:pt x="442" y="97"/>
                    </a:cubicBezTo>
                    <a:cubicBezTo>
                      <a:pt x="445" y="112"/>
                      <a:pt x="455" y="146"/>
                      <a:pt x="465" y="169"/>
                    </a:cubicBezTo>
                    <a:lnTo>
                      <a:pt x="494" y="169"/>
                    </a:lnTo>
                    <a:close/>
                    <a:moveTo>
                      <a:pt x="224" y="47"/>
                    </a:moveTo>
                    <a:cubicBezTo>
                      <a:pt x="207" y="47"/>
                      <a:pt x="194" y="56"/>
                      <a:pt x="189" y="66"/>
                    </a:cubicBezTo>
                    <a:cubicBezTo>
                      <a:pt x="189" y="63"/>
                      <a:pt x="188" y="55"/>
                      <a:pt x="187" y="50"/>
                    </a:cubicBezTo>
                    <a:cubicBezTo>
                      <a:pt x="159" y="50"/>
                      <a:pt x="159" y="50"/>
                      <a:pt x="159" y="50"/>
                    </a:cubicBezTo>
                    <a:cubicBezTo>
                      <a:pt x="159" y="169"/>
                      <a:pt x="159" y="169"/>
                      <a:pt x="159" y="169"/>
                    </a:cubicBezTo>
                    <a:cubicBezTo>
                      <a:pt x="192" y="169"/>
                      <a:pt x="192" y="169"/>
                      <a:pt x="192" y="169"/>
                    </a:cubicBezTo>
                    <a:cubicBezTo>
                      <a:pt x="192" y="109"/>
                      <a:pt x="192" y="109"/>
                      <a:pt x="192" y="109"/>
                    </a:cubicBezTo>
                    <a:cubicBezTo>
                      <a:pt x="192" y="83"/>
                      <a:pt x="200" y="74"/>
                      <a:pt x="214" y="74"/>
                    </a:cubicBezTo>
                    <a:cubicBezTo>
                      <a:pt x="221" y="74"/>
                      <a:pt x="226" y="78"/>
                      <a:pt x="228" y="84"/>
                    </a:cubicBezTo>
                    <a:cubicBezTo>
                      <a:pt x="230" y="90"/>
                      <a:pt x="230" y="95"/>
                      <a:pt x="230" y="107"/>
                    </a:cubicBezTo>
                    <a:cubicBezTo>
                      <a:pt x="230" y="169"/>
                      <a:pt x="230" y="169"/>
                      <a:pt x="230" y="169"/>
                    </a:cubicBezTo>
                    <a:cubicBezTo>
                      <a:pt x="263" y="169"/>
                      <a:pt x="263" y="169"/>
                      <a:pt x="263" y="169"/>
                    </a:cubicBezTo>
                    <a:cubicBezTo>
                      <a:pt x="263" y="109"/>
                      <a:pt x="263" y="109"/>
                      <a:pt x="263" y="109"/>
                    </a:cubicBezTo>
                    <a:cubicBezTo>
                      <a:pt x="263" y="84"/>
                      <a:pt x="270" y="74"/>
                      <a:pt x="285" y="74"/>
                    </a:cubicBezTo>
                    <a:cubicBezTo>
                      <a:pt x="292" y="74"/>
                      <a:pt x="296" y="78"/>
                      <a:pt x="298" y="84"/>
                    </a:cubicBezTo>
                    <a:cubicBezTo>
                      <a:pt x="300" y="90"/>
                      <a:pt x="300" y="95"/>
                      <a:pt x="300" y="107"/>
                    </a:cubicBezTo>
                    <a:cubicBezTo>
                      <a:pt x="300" y="169"/>
                      <a:pt x="300" y="169"/>
                      <a:pt x="300" y="169"/>
                    </a:cubicBezTo>
                    <a:cubicBezTo>
                      <a:pt x="333" y="169"/>
                      <a:pt x="333" y="169"/>
                      <a:pt x="333" y="169"/>
                    </a:cubicBezTo>
                    <a:cubicBezTo>
                      <a:pt x="333" y="100"/>
                      <a:pt x="333" y="100"/>
                      <a:pt x="333" y="100"/>
                    </a:cubicBezTo>
                    <a:cubicBezTo>
                      <a:pt x="333" y="86"/>
                      <a:pt x="332" y="76"/>
                      <a:pt x="329" y="68"/>
                    </a:cubicBezTo>
                    <a:cubicBezTo>
                      <a:pt x="323" y="54"/>
                      <a:pt x="310" y="47"/>
                      <a:pt x="294" y="47"/>
                    </a:cubicBezTo>
                    <a:cubicBezTo>
                      <a:pt x="277" y="47"/>
                      <a:pt x="264" y="57"/>
                      <a:pt x="258" y="68"/>
                    </a:cubicBezTo>
                    <a:cubicBezTo>
                      <a:pt x="253" y="54"/>
                      <a:pt x="240" y="47"/>
                      <a:pt x="224" y="47"/>
                    </a:cubicBezTo>
                    <a:moveTo>
                      <a:pt x="34" y="6"/>
                    </a:moveTo>
                    <a:cubicBezTo>
                      <a:pt x="0" y="6"/>
                      <a:pt x="0" y="6"/>
                      <a:pt x="0" y="6"/>
                    </a:cubicBezTo>
                    <a:cubicBezTo>
                      <a:pt x="0" y="111"/>
                      <a:pt x="0" y="111"/>
                      <a:pt x="0" y="111"/>
                    </a:cubicBezTo>
                    <a:cubicBezTo>
                      <a:pt x="0" y="150"/>
                      <a:pt x="24" y="172"/>
                      <a:pt x="62" y="172"/>
                    </a:cubicBezTo>
                    <a:cubicBezTo>
                      <a:pt x="100" y="172"/>
                      <a:pt x="125" y="150"/>
                      <a:pt x="125" y="111"/>
                    </a:cubicBezTo>
                    <a:cubicBezTo>
                      <a:pt x="125" y="6"/>
                      <a:pt x="125" y="6"/>
                      <a:pt x="125" y="6"/>
                    </a:cubicBezTo>
                    <a:cubicBezTo>
                      <a:pt x="90" y="6"/>
                      <a:pt x="90" y="6"/>
                      <a:pt x="90" y="6"/>
                    </a:cubicBezTo>
                    <a:cubicBezTo>
                      <a:pt x="90" y="109"/>
                      <a:pt x="90" y="109"/>
                      <a:pt x="90" y="109"/>
                    </a:cubicBezTo>
                    <a:cubicBezTo>
                      <a:pt x="90" y="131"/>
                      <a:pt x="80" y="144"/>
                      <a:pt x="62" y="144"/>
                    </a:cubicBezTo>
                    <a:cubicBezTo>
                      <a:pt x="44" y="144"/>
                      <a:pt x="34" y="131"/>
                      <a:pt x="34" y="109"/>
                    </a:cubicBezTo>
                    <a:lnTo>
                      <a:pt x="3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de-DE" sz="11618" dirty="0"/>
              </a:p>
            </p:txBody>
          </p:sp>
          <p:sp>
            <p:nvSpPr>
              <p:cNvPr id="19" name="Freeform 9">
                <a:extLst>
                  <a:ext uri="{FF2B5EF4-FFF2-40B4-BE49-F238E27FC236}">
                    <a16:creationId xmlns:a16="http://schemas.microsoft.com/office/drawing/2014/main" id="{5C02C3C0-BB0C-4893-B789-02403F106448}"/>
                  </a:ext>
                </a:extLst>
              </p:cNvPr>
              <p:cNvSpPr>
                <a:spLocks noEditPoints="1"/>
              </p:cNvSpPr>
              <p:nvPr/>
            </p:nvSpPr>
            <p:spPr bwMode="auto">
              <a:xfrm>
                <a:off x="18276888" y="27709814"/>
                <a:ext cx="720725" cy="695325"/>
              </a:xfrm>
              <a:custGeom>
                <a:avLst/>
                <a:gdLst/>
                <a:ahLst/>
                <a:cxnLst>
                  <a:cxn ang="0">
                    <a:pos x="63" y="87"/>
                  </a:cxn>
                  <a:cxn ang="0">
                    <a:pos x="4" y="81"/>
                  </a:cxn>
                  <a:cxn ang="0">
                    <a:pos x="0" y="112"/>
                  </a:cxn>
                  <a:cxn ang="0">
                    <a:pos x="81" y="219"/>
                  </a:cxn>
                  <a:cxn ang="0">
                    <a:pos x="81" y="219"/>
                  </a:cxn>
                  <a:cxn ang="0">
                    <a:pos x="105" y="141"/>
                  </a:cxn>
                  <a:cxn ang="0">
                    <a:pos x="99" y="103"/>
                  </a:cxn>
                  <a:cxn ang="0">
                    <a:pos x="63" y="87"/>
                  </a:cxn>
                  <a:cxn ang="0">
                    <a:pos x="190" y="72"/>
                  </a:cxn>
                  <a:cxn ang="0">
                    <a:pos x="220" y="73"/>
                  </a:cxn>
                  <a:cxn ang="0">
                    <a:pos x="113" y="0"/>
                  </a:cxn>
                  <a:cxn ang="0">
                    <a:pos x="7" y="73"/>
                  </a:cxn>
                  <a:cxn ang="0">
                    <a:pos x="37" y="72"/>
                  </a:cxn>
                  <a:cxn ang="0">
                    <a:pos x="95" y="64"/>
                  </a:cxn>
                  <a:cxn ang="0">
                    <a:pos x="109" y="60"/>
                  </a:cxn>
                  <a:cxn ang="0">
                    <a:pos x="96" y="42"/>
                  </a:cxn>
                  <a:cxn ang="0">
                    <a:pos x="114" y="24"/>
                  </a:cxn>
                  <a:cxn ang="0">
                    <a:pos x="132" y="42"/>
                  </a:cxn>
                  <a:cxn ang="0">
                    <a:pos x="117" y="60"/>
                  </a:cxn>
                  <a:cxn ang="0">
                    <a:pos x="131" y="64"/>
                  </a:cxn>
                  <a:cxn ang="0">
                    <a:pos x="190" y="72"/>
                  </a:cxn>
                  <a:cxn ang="0">
                    <a:pos x="227" y="112"/>
                  </a:cxn>
                  <a:cxn ang="0">
                    <a:pos x="223" y="82"/>
                  </a:cxn>
                  <a:cxn ang="0">
                    <a:pos x="222" y="82"/>
                  </a:cxn>
                  <a:cxn ang="0">
                    <a:pos x="163" y="87"/>
                  </a:cxn>
                  <a:cxn ang="0">
                    <a:pos x="127" y="103"/>
                  </a:cxn>
                  <a:cxn ang="0">
                    <a:pos x="121" y="141"/>
                  </a:cxn>
                  <a:cxn ang="0">
                    <a:pos x="145" y="219"/>
                  </a:cxn>
                  <a:cxn ang="0">
                    <a:pos x="145" y="219"/>
                  </a:cxn>
                  <a:cxn ang="0">
                    <a:pos x="227" y="112"/>
                  </a:cxn>
                </a:cxnLst>
                <a:rect l="0" t="0" r="r" b="b"/>
                <a:pathLst>
                  <a:path w="227" h="219">
                    <a:moveTo>
                      <a:pt x="63" y="87"/>
                    </a:moveTo>
                    <a:cubicBezTo>
                      <a:pt x="42" y="85"/>
                      <a:pt x="26" y="83"/>
                      <a:pt x="4" y="81"/>
                    </a:cubicBezTo>
                    <a:cubicBezTo>
                      <a:pt x="1" y="91"/>
                      <a:pt x="0" y="101"/>
                      <a:pt x="0" y="112"/>
                    </a:cubicBezTo>
                    <a:cubicBezTo>
                      <a:pt x="0" y="162"/>
                      <a:pt x="34" y="205"/>
                      <a:pt x="81" y="219"/>
                    </a:cubicBezTo>
                    <a:cubicBezTo>
                      <a:pt x="81" y="219"/>
                      <a:pt x="81" y="219"/>
                      <a:pt x="81" y="219"/>
                    </a:cubicBezTo>
                    <a:cubicBezTo>
                      <a:pt x="98" y="193"/>
                      <a:pt x="101" y="171"/>
                      <a:pt x="105" y="141"/>
                    </a:cubicBezTo>
                    <a:cubicBezTo>
                      <a:pt x="106" y="129"/>
                      <a:pt x="106" y="114"/>
                      <a:pt x="99" y="103"/>
                    </a:cubicBezTo>
                    <a:cubicBezTo>
                      <a:pt x="92" y="92"/>
                      <a:pt x="76" y="87"/>
                      <a:pt x="63" y="87"/>
                    </a:cubicBezTo>
                    <a:moveTo>
                      <a:pt x="190" y="72"/>
                    </a:moveTo>
                    <a:cubicBezTo>
                      <a:pt x="199" y="73"/>
                      <a:pt x="220" y="73"/>
                      <a:pt x="220" y="73"/>
                    </a:cubicBezTo>
                    <a:cubicBezTo>
                      <a:pt x="204" y="30"/>
                      <a:pt x="163" y="0"/>
                      <a:pt x="113" y="0"/>
                    </a:cubicBezTo>
                    <a:cubicBezTo>
                      <a:pt x="64" y="0"/>
                      <a:pt x="23" y="30"/>
                      <a:pt x="7" y="73"/>
                    </a:cubicBezTo>
                    <a:cubicBezTo>
                      <a:pt x="15" y="75"/>
                      <a:pt x="27" y="72"/>
                      <a:pt x="37" y="72"/>
                    </a:cubicBezTo>
                    <a:cubicBezTo>
                      <a:pt x="54" y="69"/>
                      <a:pt x="77" y="67"/>
                      <a:pt x="95" y="64"/>
                    </a:cubicBezTo>
                    <a:cubicBezTo>
                      <a:pt x="100" y="64"/>
                      <a:pt x="105" y="63"/>
                      <a:pt x="109" y="60"/>
                    </a:cubicBezTo>
                    <a:cubicBezTo>
                      <a:pt x="102" y="58"/>
                      <a:pt x="96" y="51"/>
                      <a:pt x="96" y="42"/>
                    </a:cubicBezTo>
                    <a:cubicBezTo>
                      <a:pt x="96" y="32"/>
                      <a:pt x="104" y="24"/>
                      <a:pt x="114" y="24"/>
                    </a:cubicBezTo>
                    <a:cubicBezTo>
                      <a:pt x="124" y="24"/>
                      <a:pt x="132" y="32"/>
                      <a:pt x="132" y="42"/>
                    </a:cubicBezTo>
                    <a:cubicBezTo>
                      <a:pt x="132" y="51"/>
                      <a:pt x="125" y="58"/>
                      <a:pt x="117" y="60"/>
                    </a:cubicBezTo>
                    <a:cubicBezTo>
                      <a:pt x="121" y="63"/>
                      <a:pt x="126" y="64"/>
                      <a:pt x="131" y="64"/>
                    </a:cubicBezTo>
                    <a:cubicBezTo>
                      <a:pt x="150" y="67"/>
                      <a:pt x="172" y="69"/>
                      <a:pt x="190" y="72"/>
                    </a:cubicBezTo>
                    <a:moveTo>
                      <a:pt x="227" y="112"/>
                    </a:moveTo>
                    <a:cubicBezTo>
                      <a:pt x="227" y="101"/>
                      <a:pt x="226" y="91"/>
                      <a:pt x="223" y="82"/>
                    </a:cubicBezTo>
                    <a:cubicBezTo>
                      <a:pt x="222" y="82"/>
                      <a:pt x="222" y="82"/>
                      <a:pt x="222" y="82"/>
                    </a:cubicBezTo>
                    <a:cubicBezTo>
                      <a:pt x="200" y="83"/>
                      <a:pt x="184" y="85"/>
                      <a:pt x="163" y="87"/>
                    </a:cubicBezTo>
                    <a:cubicBezTo>
                      <a:pt x="150" y="87"/>
                      <a:pt x="134" y="92"/>
                      <a:pt x="127" y="103"/>
                    </a:cubicBezTo>
                    <a:cubicBezTo>
                      <a:pt x="120" y="114"/>
                      <a:pt x="120" y="129"/>
                      <a:pt x="121" y="141"/>
                    </a:cubicBezTo>
                    <a:cubicBezTo>
                      <a:pt x="125" y="171"/>
                      <a:pt x="128" y="193"/>
                      <a:pt x="145" y="219"/>
                    </a:cubicBezTo>
                    <a:cubicBezTo>
                      <a:pt x="145" y="219"/>
                      <a:pt x="145" y="219"/>
                      <a:pt x="145" y="219"/>
                    </a:cubicBezTo>
                    <a:cubicBezTo>
                      <a:pt x="192" y="206"/>
                      <a:pt x="227" y="163"/>
                      <a:pt x="227" y="112"/>
                    </a:cubicBezTo>
                  </a:path>
                </a:pathLst>
              </a:custGeom>
              <a:solidFill>
                <a:srgbClr val="007626"/>
              </a:solidFill>
              <a:ln w="9525">
                <a:noFill/>
                <a:round/>
                <a:headEnd/>
                <a:tailEnd/>
              </a:ln>
            </p:spPr>
            <p:txBody>
              <a:bodyPr vert="horz" wrap="square" lIns="91440" tIns="45720" rIns="91440" bIns="45720" numCol="1" anchor="t" anchorCtr="0" compatLnSpc="1">
                <a:prstTxWarp prst="textNoShape">
                  <a:avLst/>
                </a:prstTxWarp>
              </a:bodyPr>
              <a:lstStyle/>
              <a:p>
                <a:endParaRPr lang="de-DE" sz="11618" dirty="0"/>
              </a:p>
            </p:txBody>
          </p:sp>
        </p:grpSp>
      </p:grpSp>
      <p:sp>
        <p:nvSpPr>
          <p:cNvPr id="28" name="Rechteck 27">
            <a:extLst>
              <a:ext uri="{FF2B5EF4-FFF2-40B4-BE49-F238E27FC236}">
                <a16:creationId xmlns:a16="http://schemas.microsoft.com/office/drawing/2014/main" id="{EA029F5B-B6A5-40C6-8C79-BAD9BA13AB5D}"/>
              </a:ext>
              <a:ext uri="{C183D7F6-B498-43B3-948B-1728B52AA6E4}">
                <adec:decorative xmlns:adec="http://schemas.microsoft.com/office/drawing/2017/decorative" val="1"/>
              </a:ext>
            </a:extLst>
          </p:cNvPr>
          <p:cNvSpPr/>
          <p:nvPr/>
        </p:nvSpPr>
        <p:spPr>
          <a:xfrm>
            <a:off x="6096000" y="3852000"/>
            <a:ext cx="1936518" cy="1936518"/>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30" name="Rechteck 29">
            <a:extLst>
              <a:ext uri="{FF2B5EF4-FFF2-40B4-BE49-F238E27FC236}">
                <a16:creationId xmlns:a16="http://schemas.microsoft.com/office/drawing/2014/main" id="{E6DC0DCD-3400-4175-97D5-6EAB85B7A62A}"/>
              </a:ext>
              <a:ext uri="{C183D7F6-B498-43B3-948B-1728B52AA6E4}">
                <adec:decorative xmlns:adec="http://schemas.microsoft.com/office/drawing/2017/decorative" val="1"/>
              </a:ext>
            </a:extLst>
          </p:cNvPr>
          <p:cNvSpPr/>
          <p:nvPr/>
        </p:nvSpPr>
        <p:spPr>
          <a:xfrm>
            <a:off x="3327794" y="3852000"/>
            <a:ext cx="1936518" cy="1936518"/>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25" name="Grafik 24">
            <a:extLst>
              <a:ext uri="{FF2B5EF4-FFF2-40B4-BE49-F238E27FC236}">
                <a16:creationId xmlns:a16="http://schemas.microsoft.com/office/drawing/2014/main" id="{3DC50B57-310F-4333-B807-43ACBA5A497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870" y="3884210"/>
            <a:ext cx="528628" cy="528628"/>
          </a:xfrm>
          <a:prstGeom prst="rect">
            <a:avLst/>
          </a:prstGeom>
        </p:spPr>
      </p:pic>
      <p:pic>
        <p:nvPicPr>
          <p:cNvPr id="26" name="Grafik 25">
            <a:extLst>
              <a:ext uri="{FF2B5EF4-FFF2-40B4-BE49-F238E27FC236}">
                <a16:creationId xmlns:a16="http://schemas.microsoft.com/office/drawing/2014/main" id="{55535CC8-6F07-4DEE-BA58-D09F2FC710F9}"/>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85620" y="3884210"/>
            <a:ext cx="528628" cy="520967"/>
          </a:xfrm>
          <a:prstGeom prst="rect">
            <a:avLst/>
          </a:prstGeom>
        </p:spPr>
      </p:pic>
      <p:pic>
        <p:nvPicPr>
          <p:cNvPr id="27" name="Grafik 26">
            <a:extLst>
              <a:ext uri="{FF2B5EF4-FFF2-40B4-BE49-F238E27FC236}">
                <a16:creationId xmlns:a16="http://schemas.microsoft.com/office/drawing/2014/main" id="{8EBBDCD3-7C32-43FF-9B08-B6AD2C2ACE39}"/>
              </a:ex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51097" y="3891871"/>
            <a:ext cx="520967" cy="520967"/>
          </a:xfrm>
          <a:prstGeom prst="rect">
            <a:avLst/>
          </a:prstGeom>
        </p:spPr>
      </p:pic>
      <p:grpSp>
        <p:nvGrpSpPr>
          <p:cNvPr id="23" name="Gruppieren 22">
            <a:extLst>
              <a:ext uri="{FF2B5EF4-FFF2-40B4-BE49-F238E27FC236}">
                <a16:creationId xmlns:a16="http://schemas.microsoft.com/office/drawing/2014/main" id="{FDC039C5-FA6E-4963-9E29-09735ABFECEF}"/>
              </a:ext>
              <a:ext uri="{C183D7F6-B498-43B3-948B-1728B52AA6E4}">
                <adec:decorative xmlns:adec="http://schemas.microsoft.com/office/drawing/2017/decorative" val="1"/>
              </a:ext>
            </a:extLst>
          </p:cNvPr>
          <p:cNvGrpSpPr/>
          <p:nvPr/>
        </p:nvGrpSpPr>
        <p:grpSpPr>
          <a:xfrm>
            <a:off x="6424564" y="4024814"/>
            <a:ext cx="1663051" cy="1549292"/>
            <a:chOff x="6333738" y="4166220"/>
            <a:chExt cx="1663051" cy="1549292"/>
          </a:xfrm>
        </p:grpSpPr>
        <p:graphicFrame>
          <p:nvGraphicFramePr>
            <p:cNvPr id="6" name="Diagramm 5">
              <a:extLst>
                <a:ext uri="{FF2B5EF4-FFF2-40B4-BE49-F238E27FC236}">
                  <a16:creationId xmlns:a16="http://schemas.microsoft.com/office/drawing/2014/main" id="{60D1F54A-AD97-4E93-974F-07113D36A1C2}"/>
                </a:ext>
              </a:extLst>
            </p:cNvPr>
            <p:cNvGraphicFramePr>
              <a:graphicFrameLocks/>
            </p:cNvGraphicFramePr>
            <p:nvPr/>
          </p:nvGraphicFramePr>
          <p:xfrm>
            <a:off x="6333738" y="4166220"/>
            <a:ext cx="1108700" cy="148169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Diagramm 10">
              <a:extLst>
                <a:ext uri="{FF2B5EF4-FFF2-40B4-BE49-F238E27FC236}">
                  <a16:creationId xmlns:a16="http://schemas.microsoft.com/office/drawing/2014/main" id="{1A69890F-4632-4224-A7D7-7A533857FCFA}"/>
                </a:ext>
              </a:extLst>
            </p:cNvPr>
            <p:cNvGraphicFramePr>
              <a:graphicFrameLocks/>
            </p:cNvGraphicFramePr>
            <p:nvPr/>
          </p:nvGraphicFramePr>
          <p:xfrm>
            <a:off x="6888088" y="4436508"/>
            <a:ext cx="1108701" cy="1279004"/>
          </p:xfrm>
          <a:graphic>
            <a:graphicData uri="http://schemas.openxmlformats.org/drawingml/2006/chart">
              <c:chart xmlns:c="http://schemas.openxmlformats.org/drawingml/2006/chart" xmlns:r="http://schemas.openxmlformats.org/officeDocument/2006/relationships" r:id="rId7"/>
            </a:graphicData>
          </a:graphic>
        </p:graphicFrame>
      </p:grpSp>
      <p:graphicFrame>
        <p:nvGraphicFramePr>
          <p:cNvPr id="12" name="Diagramm 11">
            <a:extLst>
              <a:ext uri="{FF2B5EF4-FFF2-40B4-BE49-F238E27FC236}">
                <a16:creationId xmlns:a16="http://schemas.microsoft.com/office/drawing/2014/main" id="{EC690994-5E54-45D6-98C5-1E2A0233917E}"/>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1846979212"/>
              </p:ext>
            </p:extLst>
          </p:nvPr>
        </p:nvGraphicFramePr>
        <p:xfrm>
          <a:off x="504151" y="4148348"/>
          <a:ext cx="2376264" cy="1425758"/>
        </p:xfrm>
        <a:graphic>
          <a:graphicData uri="http://schemas.openxmlformats.org/drawingml/2006/chart">
            <c:chart xmlns:c="http://schemas.openxmlformats.org/drawingml/2006/chart" xmlns:r="http://schemas.openxmlformats.org/officeDocument/2006/relationships" r:id="rId8"/>
          </a:graphicData>
        </a:graphic>
      </p:graphicFrame>
      <p:pic>
        <p:nvPicPr>
          <p:cNvPr id="34" name="Grafik 33">
            <a:extLst>
              <a:ext uri="{FF2B5EF4-FFF2-40B4-BE49-F238E27FC236}">
                <a16:creationId xmlns:a16="http://schemas.microsoft.com/office/drawing/2014/main" id="{955D279C-4C57-49B9-A641-7F4E9CE2CE19}"/>
              </a:ext>
              <a:ext uri="{C183D7F6-B498-43B3-948B-1728B52AA6E4}">
                <adec:decorative xmlns:adec="http://schemas.microsoft.com/office/drawing/2017/decorative" val="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417560" y="4559898"/>
            <a:ext cx="1708517" cy="607773"/>
          </a:xfrm>
          <a:prstGeom prst="rect">
            <a:avLst/>
          </a:prstGeom>
        </p:spPr>
      </p:pic>
      <p:sp>
        <p:nvSpPr>
          <p:cNvPr id="24" name="Textfeld 23">
            <a:extLst>
              <a:ext uri="{FF2B5EF4-FFF2-40B4-BE49-F238E27FC236}">
                <a16:creationId xmlns:a16="http://schemas.microsoft.com/office/drawing/2014/main" id="{71EB1DE4-0DEE-4522-8AFA-E651716042F1}"/>
              </a:ext>
            </a:extLst>
          </p:cNvPr>
          <p:cNvSpPr txBox="1"/>
          <p:nvPr/>
        </p:nvSpPr>
        <p:spPr>
          <a:xfrm>
            <a:off x="552000" y="1076549"/>
            <a:ext cx="3525209" cy="307777"/>
          </a:xfrm>
          <a:prstGeom prst="rect">
            <a:avLst/>
          </a:prstGeom>
          <a:noFill/>
        </p:spPr>
        <p:txBody>
          <a:bodyPr wrap="square" lIns="0" tIns="0" rIns="0" bIns="0" rtlCol="0">
            <a:spAutoFit/>
          </a:bodyPr>
          <a:lstStyle/>
          <a:p>
            <a:r>
              <a:rPr lang="de-DE" sz="2000" spc="-30" baseline="0" dirty="0">
                <a:solidFill>
                  <a:schemeClr val="bg1"/>
                </a:solidFill>
                <a:latin typeface="Calibri" panose="020F0502020204030204" pitchFamily="34" charset="0"/>
              </a:rPr>
              <a:t>Für Mensch &amp; Umwelt</a:t>
            </a:r>
          </a:p>
        </p:txBody>
      </p:sp>
    </p:spTree>
    <p:extLst>
      <p:ext uri="{BB962C8B-B14F-4D97-AF65-F5344CB8AC3E}">
        <p14:creationId xmlns:p14="http://schemas.microsoft.com/office/powerpoint/2010/main" val="1053403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10</a:t>
            </a:fld>
            <a:endParaRPr lang="de-DE"/>
          </a:p>
        </p:txBody>
      </p:sp>
      <p:sp>
        <p:nvSpPr>
          <p:cNvPr id="2" name="Titel 1"/>
          <p:cNvSpPr>
            <a:spLocks noGrp="1"/>
          </p:cNvSpPr>
          <p:nvPr>
            <p:ph type="title"/>
          </p:nvPr>
        </p:nvSpPr>
        <p:spPr/>
        <p:txBody>
          <a:bodyPr/>
          <a:lstStyle/>
          <a:p>
            <a:r>
              <a:rPr lang="de-AT" dirty="0"/>
              <a:t>2.1 (b) Rohstoffgewinnung in Deutschland (Inländische Entnahme) </a:t>
            </a:r>
            <a:endParaRPr lang="de-DE" dirty="0"/>
          </a:p>
        </p:txBody>
      </p:sp>
      <p:sp>
        <p:nvSpPr>
          <p:cNvPr id="8" name="Inhaltsplatzhalter 7"/>
          <p:cNvSpPr>
            <a:spLocks noGrp="1"/>
          </p:cNvSpPr>
          <p:nvPr>
            <p:ph sz="quarter" idx="15"/>
          </p:nvPr>
        </p:nvSpPr>
        <p:spPr/>
        <p:txBody>
          <a:bodyPr/>
          <a:lstStyle/>
          <a:p>
            <a:pPr lvl="2"/>
            <a:r>
              <a:rPr lang="de-AT" dirty="0"/>
              <a:t>Rohstoffe sind die </a:t>
            </a:r>
            <a:r>
              <a:rPr lang="de-AT" dirty="0">
                <a:solidFill>
                  <a:schemeClr val="bg2"/>
                </a:solidFill>
              </a:rPr>
              <a:t>Grundlage unserer Wirtschaft</a:t>
            </a:r>
            <a:r>
              <a:rPr lang="de-AT" dirty="0"/>
              <a:t>. Sie werden entweder im Land selbst der Natur entnommen oder aber importiert. </a:t>
            </a:r>
          </a:p>
          <a:p>
            <a:pPr lvl="2"/>
            <a:r>
              <a:rPr lang="de-AT" dirty="0"/>
              <a:t>Deutschland entnimmt jährlich </a:t>
            </a:r>
            <a:r>
              <a:rPr lang="de-AT" dirty="0">
                <a:solidFill>
                  <a:schemeClr val="bg2"/>
                </a:solidFill>
              </a:rPr>
              <a:t>knapp eine Milliarde Tonnen </a:t>
            </a:r>
            <a:r>
              <a:rPr lang="de-AT" dirty="0"/>
              <a:t>Rohstoffe.</a:t>
            </a:r>
          </a:p>
          <a:p>
            <a:pPr lvl="2"/>
            <a:r>
              <a:rPr lang="de-AT" dirty="0"/>
              <a:t>Der Großteil der entnommenen Rohstoffe sind nicht-nachwachsende Rohstoffe, besonders Baumineralien.</a:t>
            </a:r>
          </a:p>
          <a:p>
            <a:pPr lvl="2"/>
            <a:r>
              <a:rPr lang="de-AT" dirty="0"/>
              <a:t>Seit 1994 geht die inländische Rohstoffentnahme zurück. Grund dafür ist vor allem die sinkende Entnahme nicht-metallischer Mineralien und fossiler Energieträger.</a:t>
            </a:r>
          </a:p>
          <a:p>
            <a:pPr lvl="2"/>
            <a:r>
              <a:rPr lang="de-AT" dirty="0"/>
              <a:t>Um die Nachfrage der Wirtschaft nach Rohstoffen zu befriedigen, reicht die Rohstoffgewinnung in Deutschland nicht aus. Es werden daher </a:t>
            </a:r>
            <a:r>
              <a:rPr lang="de-AT" dirty="0">
                <a:solidFill>
                  <a:schemeClr val="bg2"/>
                </a:solidFill>
              </a:rPr>
              <a:t>große Mengen importiert</a:t>
            </a:r>
            <a:r>
              <a:rPr lang="de-AT" dirty="0"/>
              <a:t>.</a:t>
            </a:r>
          </a:p>
        </p:txBody>
      </p:sp>
      <p:sp>
        <p:nvSpPr>
          <p:cNvPr id="7" name="Textplatzhalter 6"/>
          <p:cNvSpPr>
            <a:spLocks noGrp="1"/>
          </p:cNvSpPr>
          <p:nvPr>
            <p:ph type="body" sz="quarter" idx="14"/>
          </p:nvPr>
        </p:nvSpPr>
        <p:spPr/>
        <p:txBody>
          <a:bodyPr/>
          <a:lstStyle/>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r>
              <a:rPr lang="de-AT" dirty="0">
                <a:sym typeface="Wingdings" panose="05000000000000000000" pitchFamily="2" charset="2"/>
              </a:rPr>
              <a:t> </a:t>
            </a:r>
            <a:r>
              <a:rPr lang="de-AT" dirty="0"/>
              <a:t>Sand/Baumineralien: s. Ressourcenbericht, S. 22/23</a:t>
            </a:r>
          </a:p>
          <a:p>
            <a:endParaRPr lang="de-DE" dirty="0"/>
          </a:p>
          <a:p>
            <a:endParaRPr lang="de-AT" dirty="0"/>
          </a:p>
          <a:p>
            <a:endParaRPr lang="de-AT" dirty="0">
              <a:sym typeface="Wingdings" panose="05000000000000000000" pitchFamily="2" charset="2"/>
            </a:endParaRPr>
          </a:p>
          <a:p>
            <a:endParaRPr lang="de-AT" dirty="0">
              <a:sym typeface="Wingdings" panose="05000000000000000000" pitchFamily="2" charset="2"/>
            </a:endParaRPr>
          </a:p>
          <a:p>
            <a:r>
              <a:rPr lang="de-AT" dirty="0">
                <a:sym typeface="Wingdings" panose="05000000000000000000" pitchFamily="2" charset="2"/>
              </a:rPr>
              <a:t> </a:t>
            </a:r>
            <a:r>
              <a:rPr lang="de-AT" dirty="0"/>
              <a:t>Handel: s. Ressourcenbericht, S. 26-33</a:t>
            </a:r>
          </a:p>
          <a:p>
            <a:endParaRPr lang="de-AT" dirty="0"/>
          </a:p>
          <a:p>
            <a:endParaRPr lang="de-AT" dirty="0"/>
          </a:p>
          <a:p>
            <a:endParaRPr lang="de-AT" dirty="0"/>
          </a:p>
          <a:p>
            <a:endParaRPr lang="de-AT" dirty="0"/>
          </a:p>
          <a:p>
            <a:r>
              <a:rPr lang="de-AT" u="sng" dirty="0"/>
              <a:t>_______________________ ____________</a:t>
            </a:r>
          </a:p>
          <a:p>
            <a:r>
              <a:rPr lang="de-AT" dirty="0"/>
              <a:t>Weiterführende Informationen:</a:t>
            </a:r>
          </a:p>
          <a:p>
            <a:endParaRPr lang="de-AT" dirty="0">
              <a:sym typeface="Wingdings" panose="05000000000000000000" pitchFamily="2" charset="2"/>
            </a:endParaRPr>
          </a:p>
          <a:p>
            <a:pPr marL="171450" indent="-171450">
              <a:buFont typeface="Wingdings" panose="05000000000000000000" pitchFamily="2" charset="2"/>
              <a:buChar char="à"/>
            </a:pPr>
            <a:r>
              <a:rPr lang="de-AT" dirty="0"/>
              <a:t>Visualisierungen zur Rohstoffgewinnung   </a:t>
            </a:r>
          </a:p>
          <a:p>
            <a:r>
              <a:rPr lang="de-AT" dirty="0"/>
              <a:t>     weltweit und nach Ländern: </a:t>
            </a:r>
          </a:p>
          <a:p>
            <a:r>
              <a:rPr lang="de-AT" dirty="0"/>
              <a:t>     </a:t>
            </a:r>
            <a:r>
              <a:rPr lang="de-AT" dirty="0">
                <a:hlinkClick r:id="rId2"/>
              </a:rPr>
              <a:t>http://www.materialflows.net/</a:t>
            </a:r>
            <a:r>
              <a:rPr lang="de-AT" dirty="0"/>
              <a:t> </a:t>
            </a:r>
          </a:p>
          <a:p>
            <a:endParaRPr lang="de-DE" dirty="0"/>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Tree>
    <p:extLst>
      <p:ext uri="{BB962C8B-B14F-4D97-AF65-F5344CB8AC3E}">
        <p14:creationId xmlns:p14="http://schemas.microsoft.com/office/powerpoint/2010/main" val="2675813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11</a:t>
            </a:fld>
            <a:endParaRPr lang="de-DE"/>
          </a:p>
        </p:txBody>
      </p:sp>
      <p:sp>
        <p:nvSpPr>
          <p:cNvPr id="8" name="Titel 7"/>
          <p:cNvSpPr>
            <a:spLocks noGrp="1"/>
          </p:cNvSpPr>
          <p:nvPr>
            <p:ph type="title"/>
          </p:nvPr>
        </p:nvSpPr>
        <p:spPr/>
        <p:txBody>
          <a:bodyPr>
            <a:normAutofit/>
          </a:bodyPr>
          <a:lstStyle/>
          <a:p>
            <a:r>
              <a:rPr lang="de-AT" dirty="0"/>
              <a:t>2.2 (a) </a:t>
            </a:r>
            <a:r>
              <a:rPr lang="de-DE" dirty="0"/>
              <a:t>Rohstoffgewinnung in den deutschen Bundesländern</a:t>
            </a:r>
          </a:p>
        </p:txBody>
      </p:sp>
      <p:pic>
        <p:nvPicPr>
          <p:cNvPr id="14" name="Inhaltsplatzhalter 13" descr="Genutzte Entnahme in den deutschen Bundesländern nach Rohstoffgruppen, 2015 und 2019&#10;&#10;Die Abbildung zeigt eine Deutschlandkarte, in der in jedem deutschen Bundesland ein Säulenpaar die jeweilige genutzte Rohstoffentnahme im Jahr 2015 und 2019 anzeigt. Die Säulen sind jeweils unterteilt in die vier Rohstoffgruppen Biomasse (in grün), fossile Energieträger (in grau), nicht-metallische Mineralien (in orange) und Metallerze (blau). Die Fläche der Bundesländer ist in Brauntönen nach der Rohstoffentnahme in Tonnen pro Kopf eingefärbt. Je höher die Pro-Kopf-Entnahme desto dunkler der Braunton. Die Bundesländer mit den höchsten Pro-Kopf-Werten liegen im Nordosten.">
            <a:extLst>
              <a:ext uri="{FF2B5EF4-FFF2-40B4-BE49-F238E27FC236}">
                <a16:creationId xmlns:a16="http://schemas.microsoft.com/office/drawing/2014/main" id="{8348FF7C-2402-4542-9CAB-4BAAA1BE7891}"/>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2423592" y="1291016"/>
            <a:ext cx="4965997" cy="5212072"/>
          </a:xfrm>
        </p:spPr>
      </p:pic>
      <p:sp>
        <p:nvSpPr>
          <p:cNvPr id="12" name="Textplatzhalter 11" descr="Genutzte Entnahme in den deutschen Bundesländern nach Rohstoffgruppen, 2015 und 2019&#10;&#10;Die Abbildung zeigt eine Deutschlandkarte, in der in jedem deutschen Bundesland ein Säulenpaar die jeweilige genutzte Rohstoffentnahme im Jahr 2015 und 2019 anzeigt. Die Säulen sind jeweils unterteilt in die vier Rohstoffgruppen Biomasse (in grün), fossile Energieträger (in grau), nicht-metallische Mineralien (in orange) und Metallerze (blau). Die Fläche der Bundesländer ist in Brauntönen nach der Rohstoffentnahme in Tonnen pro Kopf eingefärbt. Je höher die Pro-Kopf-Entnahme desto dunkler der Braunton. Die Bundesländer mit den höchsten Pro-Kopf-Werten liegen im Nordosten."/>
          <p:cNvSpPr>
            <a:spLocks noGrp="1"/>
          </p:cNvSpPr>
          <p:nvPr>
            <p:ph type="body" sz="quarter" idx="14"/>
          </p:nvPr>
        </p:nvSpPr>
        <p:spPr>
          <a:xfrm>
            <a:off x="8924933" y="1497016"/>
            <a:ext cx="2715683" cy="4865687"/>
          </a:xfrm>
        </p:spPr>
        <p:txBody>
          <a:bodyPr/>
          <a:lstStyle/>
          <a:p>
            <a:endParaRPr lang="de-AT" b="1" dirty="0"/>
          </a:p>
          <a:p>
            <a:endParaRPr lang="de-AT" b="1" dirty="0"/>
          </a:p>
          <a:p>
            <a:r>
              <a:rPr lang="de-AT" b="1" dirty="0"/>
              <a:t>Die inländische Rohstoffentnahme ist unterschiedlich auf die deutschen Bundesländer verteilt. </a:t>
            </a:r>
          </a:p>
          <a:p>
            <a:endParaRPr lang="de-AT" b="1" dirty="0"/>
          </a:p>
          <a:p>
            <a:r>
              <a:rPr lang="de-AT" b="1" dirty="0"/>
              <a:t>Bestimmende Faktoren sind Fläche, geologische Gegebenheiten sowie Erschließbarkeit und Siedlungsdichte.</a:t>
            </a:r>
          </a:p>
        </p:txBody>
      </p:sp>
      <p:sp>
        <p:nvSpPr>
          <p:cNvPr id="16"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42412" y="1916832"/>
            <a:ext cx="74563" cy="2789922"/>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996952"/>
            <a:ext cx="191417"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fik 14">
            <a:extLst>
              <a:ext uri="{C183D7F6-B498-43B3-948B-1728B52AA6E4}">
                <adec:decorative xmlns:adec="http://schemas.microsoft.com/office/drawing/2017/decorative" val="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169162" r="-3"/>
          <a:stretch/>
        </p:blipFill>
        <p:spPr>
          <a:xfrm>
            <a:off x="8616280" y="2915319"/>
            <a:ext cx="200695" cy="297657"/>
          </a:xfrm>
          <a:prstGeom prst="rect">
            <a:avLst/>
          </a:prstGeom>
        </p:spPr>
      </p:pic>
    </p:spTree>
    <p:extLst>
      <p:ext uri="{BB962C8B-B14F-4D97-AF65-F5344CB8AC3E}">
        <p14:creationId xmlns:p14="http://schemas.microsoft.com/office/powerpoint/2010/main" val="1975730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12</a:t>
            </a:fld>
            <a:endParaRPr lang="de-DE"/>
          </a:p>
        </p:txBody>
      </p:sp>
      <p:sp>
        <p:nvSpPr>
          <p:cNvPr id="2" name="Titel 1"/>
          <p:cNvSpPr>
            <a:spLocks noGrp="1"/>
          </p:cNvSpPr>
          <p:nvPr>
            <p:ph type="title"/>
          </p:nvPr>
        </p:nvSpPr>
        <p:spPr/>
        <p:txBody>
          <a:bodyPr/>
          <a:lstStyle/>
          <a:p>
            <a:r>
              <a:rPr lang="de-AT" dirty="0"/>
              <a:t>2.2 (b) </a:t>
            </a:r>
            <a:r>
              <a:rPr lang="de-DE" dirty="0"/>
              <a:t>Rohstoffgewinnung in den deutschen Bundesländern</a:t>
            </a:r>
          </a:p>
        </p:txBody>
      </p:sp>
      <p:sp>
        <p:nvSpPr>
          <p:cNvPr id="8" name="Inhaltsplatzhalter 7"/>
          <p:cNvSpPr>
            <a:spLocks noGrp="1"/>
          </p:cNvSpPr>
          <p:nvPr>
            <p:ph sz="quarter" idx="15"/>
          </p:nvPr>
        </p:nvSpPr>
        <p:spPr/>
        <p:txBody>
          <a:bodyPr/>
          <a:lstStyle/>
          <a:p>
            <a:pPr lvl="2"/>
            <a:r>
              <a:rPr lang="de-AT" dirty="0">
                <a:solidFill>
                  <a:schemeClr val="bg2"/>
                </a:solidFill>
              </a:rPr>
              <a:t>Große Mengen </a:t>
            </a:r>
            <a:r>
              <a:rPr lang="de-AT" dirty="0"/>
              <a:t>nicht-nachwachsender Rohstoffe werden </a:t>
            </a:r>
            <a:r>
              <a:rPr lang="de-AT" dirty="0">
                <a:solidFill>
                  <a:schemeClr val="bg2"/>
                </a:solidFill>
              </a:rPr>
              <a:t>nur in einigen wenigen Bundesländern </a:t>
            </a:r>
            <a:r>
              <a:rPr lang="de-AT" dirty="0"/>
              <a:t>gewonnen. </a:t>
            </a:r>
          </a:p>
          <a:p>
            <a:pPr lvl="2"/>
            <a:r>
              <a:rPr lang="de-AT" dirty="0">
                <a:solidFill>
                  <a:schemeClr val="bg2"/>
                </a:solidFill>
              </a:rPr>
              <a:t>Nordrhein-Westfalen</a:t>
            </a:r>
            <a:r>
              <a:rPr lang="de-AT" dirty="0"/>
              <a:t> entnahm im Jahr 2019 mit 217 Mio. Tonnen die meisten Rohstoffe – </a:t>
            </a:r>
            <a:r>
              <a:rPr lang="de-AT" dirty="0">
                <a:solidFill>
                  <a:schemeClr val="bg2"/>
                </a:solidFill>
              </a:rPr>
              <a:t>21 % der deutschen Gesamtmenge</a:t>
            </a:r>
            <a:r>
              <a:rPr lang="de-AT" dirty="0"/>
              <a:t>. </a:t>
            </a:r>
          </a:p>
          <a:p>
            <a:pPr lvl="2"/>
            <a:r>
              <a:rPr lang="de-AT" dirty="0"/>
              <a:t>In Nordrhein-Westfalen sind besonders die Entnahme nicht-metallischer Mineralien (123 Mio. Tonnen - 2019) und fossiler Energieträger wichtig (65 Mio. Tonnen - 2019). </a:t>
            </a:r>
          </a:p>
          <a:p>
            <a:pPr lvl="2"/>
            <a:r>
              <a:rPr lang="de-AT" dirty="0"/>
              <a:t>Alternativ zur Betrachtung der gesamten Rohstoffentnahme in absoluten Werten, können die Entnahmemengen auch auf die Bevölkerung oder auf die Fläche des Bundeslandes bezogen werden.</a:t>
            </a:r>
          </a:p>
          <a:p>
            <a:pPr lvl="2"/>
            <a:r>
              <a:rPr lang="de-AT" dirty="0">
                <a:solidFill>
                  <a:schemeClr val="bg2"/>
                </a:solidFill>
              </a:rPr>
              <a:t>Sachsen-Anhalt </a:t>
            </a:r>
            <a:r>
              <a:rPr lang="de-AT" dirty="0"/>
              <a:t>hatte 2019 die </a:t>
            </a:r>
            <a:r>
              <a:rPr lang="de-AT" dirty="0">
                <a:solidFill>
                  <a:schemeClr val="bg2"/>
                </a:solidFill>
              </a:rPr>
              <a:t>höchste Pro-Kopf-Entnahme </a:t>
            </a:r>
            <a:r>
              <a:rPr lang="de-AT" dirty="0"/>
              <a:t>(31,0 t), der nationale Durchschnitt liegt bei 15,9 Tonnen.</a:t>
            </a:r>
          </a:p>
          <a:p>
            <a:pPr lvl="2"/>
            <a:r>
              <a:rPr lang="de-AT" dirty="0"/>
              <a:t>Bezogen auf die Fläche verzeichnen die Bundesländer Nordrhein-Westfahlen (6,3 kg/m²) und Sachsen (5,3 kg/m²) besonders hohe Werte (s. Ressourcenbericht, S. 20/21, Abb. 11).</a:t>
            </a:r>
          </a:p>
        </p:txBody>
      </p:sp>
      <p:sp>
        <p:nvSpPr>
          <p:cNvPr id="7" name="Textplatzhalter 6"/>
          <p:cNvSpPr>
            <a:spLocks noGrp="1"/>
          </p:cNvSpPr>
          <p:nvPr>
            <p:ph type="body" sz="quarter" idx="14"/>
          </p:nvPr>
        </p:nvSpPr>
        <p:spPr/>
        <p:txBody>
          <a:bodyPr/>
          <a:lstStyle/>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DE" dirty="0"/>
          </a:p>
          <a:p>
            <a:endParaRPr lang="de-DE" dirty="0"/>
          </a:p>
          <a:p>
            <a:endParaRPr lang="de-AT" dirty="0"/>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pPr marL="171450" indent="-171450">
              <a:buFont typeface="Wingdings" panose="05000000000000000000" pitchFamily="2" charset="2"/>
              <a:buChar char="à"/>
            </a:pPr>
            <a:r>
              <a:rPr lang="de-AT" dirty="0"/>
              <a:t>s. Ressourcenbericht, S. 20/21</a:t>
            </a:r>
          </a:p>
          <a:p>
            <a:endParaRPr lang="de-AT" dirty="0"/>
          </a:p>
          <a:p>
            <a:endParaRPr lang="de-AT" dirty="0"/>
          </a:p>
          <a:p>
            <a:endParaRPr lang="de-AT" dirty="0"/>
          </a:p>
          <a:p>
            <a:endParaRPr lang="de-AT" dirty="0"/>
          </a:p>
          <a:p>
            <a:endParaRPr lang="de-AT" dirty="0"/>
          </a:p>
          <a:p>
            <a:r>
              <a:rPr lang="de-AT" u="sng" dirty="0"/>
              <a:t>_______________________ ____________</a:t>
            </a:r>
          </a:p>
          <a:p>
            <a:r>
              <a:rPr lang="de-AT" dirty="0"/>
              <a:t>Weiterführende Informationen:</a:t>
            </a:r>
          </a:p>
          <a:p>
            <a:endParaRPr lang="de-AT" dirty="0">
              <a:sym typeface="Wingdings" panose="05000000000000000000" pitchFamily="2" charset="2"/>
            </a:endParaRPr>
          </a:p>
          <a:p>
            <a:pPr marL="171450" indent="-171450">
              <a:buFont typeface="Wingdings" panose="05000000000000000000" pitchFamily="2" charset="2"/>
              <a:buChar char="à"/>
            </a:pPr>
            <a:r>
              <a:rPr lang="de-AT" dirty="0"/>
              <a:t>Flächennutzung in Deutschland:   </a:t>
            </a:r>
          </a:p>
          <a:p>
            <a:r>
              <a:rPr lang="de-AT" dirty="0"/>
              <a:t>     Ressourcenbericht S. 70/71</a:t>
            </a:r>
            <a:endParaRPr lang="de-DE" dirty="0"/>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Tree>
    <p:extLst>
      <p:ext uri="{BB962C8B-B14F-4D97-AF65-F5344CB8AC3E}">
        <p14:creationId xmlns:p14="http://schemas.microsoft.com/office/powerpoint/2010/main" val="3296851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13</a:t>
            </a:fld>
            <a:endParaRPr lang="de-DE"/>
          </a:p>
        </p:txBody>
      </p:sp>
      <p:sp>
        <p:nvSpPr>
          <p:cNvPr id="8" name="Titel 7"/>
          <p:cNvSpPr>
            <a:spLocks noGrp="1"/>
          </p:cNvSpPr>
          <p:nvPr>
            <p:ph type="title"/>
          </p:nvPr>
        </p:nvSpPr>
        <p:spPr/>
        <p:txBody>
          <a:bodyPr>
            <a:normAutofit/>
          </a:bodyPr>
          <a:lstStyle/>
          <a:p>
            <a:r>
              <a:rPr lang="de-AT" dirty="0"/>
              <a:t>2.3 (a) </a:t>
            </a:r>
            <a:r>
              <a:rPr lang="de-DE" dirty="0"/>
              <a:t>Wassernutzung in Deutschland</a:t>
            </a:r>
          </a:p>
        </p:txBody>
      </p:sp>
      <p:pic>
        <p:nvPicPr>
          <p:cNvPr id="7" name="Inhaltsplatzhalter 6" descr="Wassergewinnung nach Wirtschaftsbereichen in Deutschland sowie Anteil am gesamten Wasserdargebot, 1991–2016&#10;&#10;Die Abbildung zeigt ein Säulendiagramm, das aus neun Säulen für einzelne Jahre von 1991 bis 2016 besteht. Jede Säule ist in vier Bereiche unterschiedlicher Blautöne unterteilt, die vier Hauptbereiche der Wassernutzung anzeigen – „öffentliche Wasserversorgung“, „Bergbau und verarbeitendes Gewerbe“, „Energieversorgung“ und „landwirtschaftliche Beregnung“. Die Säulen werden von links nach rechts niedriger. Die Wassergewinnung ist also zurückgegangen. Über den Säulen zeigt eine Zahl die Gesamtmenge der jährlichen Wassergewinnung an. Eine horizontale Linie kennzeichnet die den Grenzwert von 20% des kritischen Wassernutzungs-Index. Seit dem Jahr 2001 liegt dieses Verhältnis zwischen Wassergewinnung und Wasserverfügbarkeit unter 20%.&#10;">
            <a:extLst>
              <a:ext uri="{FF2B5EF4-FFF2-40B4-BE49-F238E27FC236}">
                <a16:creationId xmlns:a16="http://schemas.microsoft.com/office/drawing/2014/main" id="{14673D66-8060-483E-B584-7A74450DC601}"/>
              </a:ext>
            </a:extLst>
          </p:cNvPr>
          <p:cNvPicPr>
            <a:picLocks noGrp="1" noChangeAspect="1"/>
          </p:cNvPicPr>
          <p:nvPr>
            <p:ph sz="quarter" idx="15"/>
          </p:nvPr>
        </p:nvPicPr>
        <p:blipFill>
          <a:blip r:embed="rId3" cstate="email">
            <a:extLst>
              <a:ext uri="{28A0092B-C50C-407E-A947-70E740481C1C}">
                <a14:useLocalDpi xmlns:a14="http://schemas.microsoft.com/office/drawing/2010/main"/>
              </a:ext>
            </a:extLst>
          </a:blip>
          <a:stretch>
            <a:fillRect/>
          </a:stretch>
        </p:blipFill>
        <p:spPr>
          <a:xfrm>
            <a:off x="539752" y="1944000"/>
            <a:ext cx="8084685" cy="416313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Zwischen 1991 und 2016 halbierte sich die Wassergewinnung in Deutschland. </a:t>
            </a:r>
          </a:p>
          <a:p>
            <a:endParaRPr lang="de-AT" b="1" dirty="0"/>
          </a:p>
          <a:p>
            <a:r>
              <a:rPr lang="de-AT" b="1" dirty="0"/>
              <a:t>Hauptnutzer war der Energiesektor zur Kühlung von Wärmekraftwerken.</a:t>
            </a:r>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73987" r="-3"/>
          <a:stretch/>
        </p:blipFill>
        <p:spPr>
          <a:xfrm>
            <a:off x="8688289" y="1883324"/>
            <a:ext cx="127276" cy="9369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996952"/>
            <a:ext cx="191417"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5"/>
              </a:rPr>
              <a:t>www.umweltbundesamt.de/ressourcenbericht</a:t>
            </a:r>
            <a:r>
              <a:rPr lang="de-DE" dirty="0"/>
              <a:t>)</a:t>
            </a:r>
          </a:p>
        </p:txBody>
      </p:sp>
    </p:spTree>
    <p:extLst>
      <p:ext uri="{BB962C8B-B14F-4D97-AF65-F5344CB8AC3E}">
        <p14:creationId xmlns:p14="http://schemas.microsoft.com/office/powerpoint/2010/main" val="2748910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14</a:t>
            </a:fld>
            <a:endParaRPr lang="de-DE"/>
          </a:p>
        </p:txBody>
      </p:sp>
      <p:sp>
        <p:nvSpPr>
          <p:cNvPr id="2" name="Titel 1"/>
          <p:cNvSpPr>
            <a:spLocks noGrp="1"/>
          </p:cNvSpPr>
          <p:nvPr>
            <p:ph type="title"/>
          </p:nvPr>
        </p:nvSpPr>
        <p:spPr/>
        <p:txBody>
          <a:bodyPr/>
          <a:lstStyle/>
          <a:p>
            <a:r>
              <a:rPr lang="de-AT" dirty="0"/>
              <a:t>2.3 (b) </a:t>
            </a:r>
            <a:r>
              <a:rPr lang="de-DE" dirty="0"/>
              <a:t>Wassernutzung in Deutschland</a:t>
            </a:r>
          </a:p>
        </p:txBody>
      </p:sp>
      <p:sp>
        <p:nvSpPr>
          <p:cNvPr id="8" name="Inhaltsplatzhalter 7"/>
          <p:cNvSpPr>
            <a:spLocks noGrp="1"/>
          </p:cNvSpPr>
          <p:nvPr>
            <p:ph sz="quarter" idx="15"/>
          </p:nvPr>
        </p:nvSpPr>
        <p:spPr/>
        <p:txBody>
          <a:bodyPr/>
          <a:lstStyle/>
          <a:p>
            <a:pPr lvl="2"/>
            <a:r>
              <a:rPr lang="de-AT" dirty="0">
                <a:solidFill>
                  <a:schemeClr val="bg2"/>
                </a:solidFill>
              </a:rPr>
              <a:t>Insgesamt sank die Wassergewinnung </a:t>
            </a:r>
            <a:r>
              <a:rPr lang="de-AT" dirty="0"/>
              <a:t>in Deutschland von 1991 bis 2016 um 48 % auf 24 Mrd. Kubikmeter. </a:t>
            </a:r>
          </a:p>
          <a:p>
            <a:pPr lvl="2"/>
            <a:r>
              <a:rPr lang="de-AT" dirty="0"/>
              <a:t>Wasser wird in Deutschland </a:t>
            </a:r>
            <a:r>
              <a:rPr lang="de-AT" dirty="0">
                <a:solidFill>
                  <a:schemeClr val="bg2"/>
                </a:solidFill>
              </a:rPr>
              <a:t>vor allem </a:t>
            </a:r>
            <a:r>
              <a:rPr lang="de-AT" dirty="0"/>
              <a:t>vom </a:t>
            </a:r>
            <a:r>
              <a:rPr lang="de-AT" dirty="0">
                <a:solidFill>
                  <a:schemeClr val="bg2"/>
                </a:solidFill>
              </a:rPr>
              <a:t>Energiesektor</a:t>
            </a:r>
            <a:r>
              <a:rPr lang="de-AT" dirty="0"/>
              <a:t> zur Kühlung von Wärmekraftwerken (53 %), im Bergbau und verarbeitenden Gewerbe (24 %), von der öffentlichen Wasserversorgung (22 %) sowie für die Bewässerung in der Landwirtschaft (1 %) entnommen.</a:t>
            </a:r>
          </a:p>
          <a:p>
            <a:pPr lvl="2"/>
            <a:r>
              <a:rPr lang="de-AT" dirty="0"/>
              <a:t>Für eine nachhaltige Wassernutzung ist der Anteil der gesamten Entnahme am langjährigen Wasserdargebot - auch „</a:t>
            </a:r>
            <a:r>
              <a:rPr lang="de-AT" dirty="0">
                <a:solidFill>
                  <a:schemeClr val="bg2"/>
                </a:solidFill>
              </a:rPr>
              <a:t>kritischer Wassernutzungsindex</a:t>
            </a:r>
            <a:r>
              <a:rPr lang="de-AT" dirty="0"/>
              <a:t>“ - ein entscheidendes Kriterium.</a:t>
            </a:r>
          </a:p>
          <a:p>
            <a:pPr lvl="2"/>
            <a:r>
              <a:rPr lang="de-AT" dirty="0"/>
              <a:t>Dieser Index lag im Jahr 2016 für Deutschland bei 13 % und blieb somit </a:t>
            </a:r>
            <a:r>
              <a:rPr lang="de-AT" dirty="0">
                <a:solidFill>
                  <a:schemeClr val="bg2"/>
                </a:solidFill>
              </a:rPr>
              <a:t>unter dem Grenzwert </a:t>
            </a:r>
            <a:r>
              <a:rPr lang="de-AT" dirty="0"/>
              <a:t>für Wasserstress von 20 %. </a:t>
            </a:r>
          </a:p>
          <a:p>
            <a:pPr lvl="2"/>
            <a:r>
              <a:rPr lang="de-AT" dirty="0"/>
              <a:t>Allerdings sind die </a:t>
            </a:r>
            <a:r>
              <a:rPr lang="de-AT" dirty="0">
                <a:solidFill>
                  <a:schemeClr val="bg2"/>
                </a:solidFill>
              </a:rPr>
              <a:t>Wasserressourcen regional unterschiedlich verteilt </a:t>
            </a:r>
            <a:r>
              <a:rPr lang="de-AT" dirty="0"/>
              <a:t>und unterliegen witterungsbedingt starken Schwankungen – im Jahresverlauf und auch im jährlichen Durchschnitt. </a:t>
            </a:r>
          </a:p>
        </p:txBody>
      </p:sp>
      <p:sp>
        <p:nvSpPr>
          <p:cNvPr id="7" name="Textplatzhalter 6"/>
          <p:cNvSpPr>
            <a:spLocks noGrp="1"/>
          </p:cNvSpPr>
          <p:nvPr>
            <p:ph type="body" sz="quarter" idx="14"/>
          </p:nvPr>
        </p:nvSpPr>
        <p:spPr/>
        <p:txBody>
          <a:bodyPr>
            <a:normAutofit/>
          </a:bodyPr>
          <a:lstStyle/>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DE" dirty="0"/>
          </a:p>
          <a:p>
            <a:endParaRPr lang="de-DE" dirty="0"/>
          </a:p>
          <a:p>
            <a:endParaRPr lang="de-AT" dirty="0"/>
          </a:p>
          <a:p>
            <a:endParaRPr lang="de-AT" dirty="0">
              <a:sym typeface="Wingdings" panose="05000000000000000000" pitchFamily="2" charset="2"/>
            </a:endParaRPr>
          </a:p>
          <a:p>
            <a:pPr marL="171450" indent="-171450">
              <a:buFont typeface="Wingdings" panose="05000000000000000000" pitchFamily="2" charset="2"/>
              <a:buChar char="à"/>
            </a:pPr>
            <a:r>
              <a:rPr lang="de-AT" dirty="0"/>
              <a:t>s. Ressourcenbericht, Glossar S. 93</a:t>
            </a:r>
          </a:p>
          <a:p>
            <a:endParaRPr lang="de-AT" dirty="0"/>
          </a:p>
          <a:p>
            <a:r>
              <a:rPr lang="de-AT" u="sng" dirty="0"/>
              <a:t>_______________________ ____________</a:t>
            </a:r>
          </a:p>
          <a:p>
            <a:r>
              <a:rPr lang="de-AT" dirty="0"/>
              <a:t>Weiterführende Informationen:</a:t>
            </a:r>
          </a:p>
          <a:p>
            <a:pPr indent="-457200"/>
            <a:endParaRPr lang="de-AT" dirty="0">
              <a:sym typeface="Wingdings" panose="05000000000000000000" pitchFamily="2" charset="2"/>
            </a:endParaRPr>
          </a:p>
          <a:p>
            <a:pPr marL="171450" indent="-171450">
              <a:buFont typeface="Wingdings" panose="05000000000000000000" pitchFamily="2" charset="2"/>
              <a:buChar char="à"/>
            </a:pPr>
            <a:r>
              <a:rPr lang="de-AT" dirty="0"/>
              <a:t>Die erste nationale Wasserstrategie des BMU untersucht diese Herausforderungen für die Wasserwirtschaft: </a:t>
            </a:r>
            <a:r>
              <a:rPr lang="de-AT" dirty="0">
                <a:hlinkClick r:id="rId2"/>
              </a:rPr>
              <a:t>https://www.bmuv.de/themen/wasser-ressourcen-abfall/binnengewaesser/nationale-wasserstrategie</a:t>
            </a:r>
            <a:r>
              <a:rPr lang="de-AT" dirty="0"/>
              <a:t> </a:t>
            </a:r>
            <a:endParaRPr lang="de-DE" dirty="0"/>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92945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15</a:t>
            </a:fld>
            <a:endParaRPr lang="de-DE"/>
          </a:p>
        </p:txBody>
      </p:sp>
      <p:sp>
        <p:nvSpPr>
          <p:cNvPr id="8" name="Titel 7"/>
          <p:cNvSpPr>
            <a:spLocks noGrp="1"/>
          </p:cNvSpPr>
          <p:nvPr>
            <p:ph type="title"/>
          </p:nvPr>
        </p:nvSpPr>
        <p:spPr/>
        <p:txBody>
          <a:bodyPr>
            <a:normAutofit/>
          </a:bodyPr>
          <a:lstStyle/>
          <a:p>
            <a:r>
              <a:rPr lang="de-AT" dirty="0"/>
              <a:t>2.4</a:t>
            </a:r>
            <a:r>
              <a:rPr lang="de-DE" dirty="0"/>
              <a:t> </a:t>
            </a:r>
            <a:r>
              <a:rPr lang="de-AT" dirty="0"/>
              <a:t>(a) </a:t>
            </a:r>
            <a:r>
              <a:rPr lang="de-DE" dirty="0"/>
              <a:t>Flächennutzung in Deutschland</a:t>
            </a:r>
          </a:p>
        </p:txBody>
      </p:sp>
      <p:pic>
        <p:nvPicPr>
          <p:cNvPr id="4" name="Inhaltsplatzhalter 3" descr="Flächennutzung in Deutschland nach Nutzungsarten, 2020&#10;&#10;Die Abbildung zeigt in Form eines Ringdiagramms die Aufteilung der Flächennutzung in Deutschland im Jahr 2020 auf fünf Nutzungsarten. Der größte Anteil entfällt mit etwa 50 % auf Landwirtschaftsflächen (in hellgrün), gefolgt von Wald mit knapp 30 % und sogenannten „Siedlungs- und Verkehrsflächen“ mit ungefähr 15 %.">
            <a:extLst>
              <a:ext uri="{FF2B5EF4-FFF2-40B4-BE49-F238E27FC236}">
                <a16:creationId xmlns:a16="http://schemas.microsoft.com/office/drawing/2014/main" id="{D48350AB-ABE2-4452-B887-45828DBD04B9}"/>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1828683" y="1493838"/>
            <a:ext cx="5583472" cy="4867275"/>
          </a:xfrm>
          <a:prstGeom prst="rect">
            <a:avLst/>
          </a:prstGeo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In Deutschland wird etwa die Hälfte der Fläche für landwirtschaftliche Zwecke genutzt. </a:t>
            </a:r>
          </a:p>
          <a:p>
            <a:endParaRPr lang="de-AT" b="1" dirty="0"/>
          </a:p>
          <a:p>
            <a:r>
              <a:rPr lang="de-AT" b="1" dirty="0"/>
              <a:t>Zunehmende Siedlungs- und Verkehrsflächen gehen zu Lasten von landwirtschaftlichen Flächen – mit weitreichenden Folgen für die Umwelt.</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73987" r="-3"/>
          <a:stretch/>
        </p:blipFill>
        <p:spPr>
          <a:xfrm>
            <a:off x="8688289" y="2631114"/>
            <a:ext cx="127276" cy="9369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289" y="3409750"/>
            <a:ext cx="127565"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fik 8">
            <a:extLst>
              <a:ext uri="{C183D7F6-B498-43B3-948B-1728B52AA6E4}">
                <adec:decorative xmlns:adec="http://schemas.microsoft.com/office/drawing/2017/decorative" val="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73987" r="-3"/>
          <a:stretch/>
        </p:blipFill>
        <p:spPr>
          <a:xfrm>
            <a:off x="8682069" y="1932622"/>
            <a:ext cx="133496" cy="982697"/>
          </a:xfrm>
          <a:prstGeom prst="rect">
            <a:avLst/>
          </a:prstGeom>
        </p:spPr>
      </p:pic>
      <p:sp>
        <p:nvSpPr>
          <p:cNvPr id="14"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5"/>
              </a:rPr>
              <a:t>www.umweltbundesamt.de/ressourcenbericht</a:t>
            </a:r>
            <a:r>
              <a:rPr lang="de-DE" dirty="0"/>
              <a:t>)</a:t>
            </a:r>
          </a:p>
        </p:txBody>
      </p:sp>
    </p:spTree>
    <p:extLst>
      <p:ext uri="{BB962C8B-B14F-4D97-AF65-F5344CB8AC3E}">
        <p14:creationId xmlns:p14="http://schemas.microsoft.com/office/powerpoint/2010/main" val="37030890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16</a:t>
            </a:fld>
            <a:endParaRPr lang="de-DE"/>
          </a:p>
        </p:txBody>
      </p:sp>
      <p:sp>
        <p:nvSpPr>
          <p:cNvPr id="2" name="Titel 1"/>
          <p:cNvSpPr>
            <a:spLocks noGrp="1"/>
          </p:cNvSpPr>
          <p:nvPr>
            <p:ph type="title"/>
          </p:nvPr>
        </p:nvSpPr>
        <p:spPr/>
        <p:txBody>
          <a:bodyPr/>
          <a:lstStyle/>
          <a:p>
            <a:r>
              <a:rPr lang="de-AT" dirty="0"/>
              <a:t>2.4</a:t>
            </a:r>
            <a:r>
              <a:rPr lang="de-DE" dirty="0"/>
              <a:t> </a:t>
            </a:r>
            <a:r>
              <a:rPr lang="de-AT" dirty="0"/>
              <a:t>(b) </a:t>
            </a:r>
            <a:r>
              <a:rPr lang="de-DE" dirty="0"/>
              <a:t>Flächennutzung in Deutschland</a:t>
            </a:r>
          </a:p>
        </p:txBody>
      </p:sp>
      <p:sp>
        <p:nvSpPr>
          <p:cNvPr id="8" name="Inhaltsplatzhalter 7">
            <a:extLst>
              <a:ext uri="{C183D7F6-B498-43B3-948B-1728B52AA6E4}">
                <adec:decorative xmlns:adec="http://schemas.microsoft.com/office/drawing/2017/decorative" val="0"/>
              </a:ext>
            </a:extLst>
          </p:cNvPr>
          <p:cNvSpPr>
            <a:spLocks noGrp="1"/>
          </p:cNvSpPr>
          <p:nvPr>
            <p:ph sz="quarter" idx="15"/>
          </p:nvPr>
        </p:nvSpPr>
        <p:spPr/>
        <p:txBody>
          <a:bodyPr/>
          <a:lstStyle/>
          <a:p>
            <a:pPr lvl="2"/>
            <a:r>
              <a:rPr lang="de-AT" dirty="0"/>
              <a:t>In Deutschland belegen </a:t>
            </a:r>
            <a:r>
              <a:rPr lang="de-AT" dirty="0">
                <a:solidFill>
                  <a:schemeClr val="bg2"/>
                </a:solidFill>
              </a:rPr>
              <a:t>landwirtschaftliche Flächen rund 51 % </a:t>
            </a:r>
            <a:r>
              <a:rPr lang="de-AT" dirty="0"/>
              <a:t>der Fläche.  An zweiter Stelle folgt der Wald mit knapp einem Drittel.</a:t>
            </a:r>
          </a:p>
          <a:p>
            <a:pPr lvl="2"/>
            <a:r>
              <a:rPr lang="de-AT" dirty="0"/>
              <a:t>Die Flächennutzung ist je nach Bundesland unterschiedlich.</a:t>
            </a:r>
          </a:p>
          <a:p>
            <a:pPr lvl="2"/>
            <a:r>
              <a:rPr lang="de-AT" dirty="0"/>
              <a:t>Deutschlands Agrarflächen nehmen langfristig zugunsten von Flächen für Siedlung und Verkehr ab. </a:t>
            </a:r>
          </a:p>
          <a:p>
            <a:pPr lvl="2"/>
            <a:r>
              <a:rPr lang="de-AT" dirty="0"/>
              <a:t>Die Inanspruchnahme neuer</a:t>
            </a:r>
            <a:r>
              <a:rPr lang="de-AT" dirty="0">
                <a:solidFill>
                  <a:schemeClr val="bg2"/>
                </a:solidFill>
              </a:rPr>
              <a:t> Siedlungs- und Verkehrsflächen </a:t>
            </a:r>
            <a:r>
              <a:rPr lang="de-AT" dirty="0"/>
              <a:t>ging zurück, bleibt aber mit </a:t>
            </a:r>
            <a:r>
              <a:rPr lang="de-AT" dirty="0">
                <a:solidFill>
                  <a:schemeClr val="bg2"/>
                </a:solidFill>
              </a:rPr>
              <a:t>58 Hektar pro Tag</a:t>
            </a:r>
            <a:r>
              <a:rPr lang="de-AT" dirty="0"/>
              <a:t> (in 2020) zu hoch.</a:t>
            </a:r>
          </a:p>
          <a:p>
            <a:pPr lvl="2"/>
            <a:r>
              <a:rPr lang="de-AT" dirty="0"/>
              <a:t>Die Ausweitung der Siedlungs- und Verkehrsflächen hat zahlreiche negative Folgen, bspw. Zersiedelung, Verfall von Ortskernen, steigendes Verkehrsaufkommen sowie Bodenversiegelung.</a:t>
            </a:r>
          </a:p>
        </p:txBody>
      </p:sp>
      <p:sp>
        <p:nvSpPr>
          <p:cNvPr id="7" name="Textplatzhalter 6"/>
          <p:cNvSpPr>
            <a:spLocks noGrp="1"/>
          </p:cNvSpPr>
          <p:nvPr>
            <p:ph type="body" sz="quarter" idx="14"/>
          </p:nvPr>
        </p:nvSpPr>
        <p:spPr/>
        <p:txBody>
          <a:bodyPr>
            <a:normAutofit/>
          </a:bodyPr>
          <a:lstStyle/>
          <a:p>
            <a:endParaRPr lang="de-AT" dirty="0">
              <a:sym typeface="Wingdings" panose="05000000000000000000" pitchFamily="2" charset="2"/>
            </a:endParaRPr>
          </a:p>
          <a:p>
            <a:r>
              <a:rPr lang="de-AT" dirty="0">
                <a:sym typeface="Wingdings" panose="05000000000000000000" pitchFamily="2" charset="2"/>
              </a:rPr>
              <a:t></a:t>
            </a:r>
            <a:r>
              <a:rPr lang="de-AT" dirty="0"/>
              <a:t> s. Ressourcenbericht, S. 70/71</a:t>
            </a:r>
            <a:r>
              <a:rPr lang="de-AT" dirty="0">
                <a:sym typeface="Wingdings" panose="05000000000000000000" pitchFamily="2" charset="2"/>
              </a:rPr>
              <a:t> </a:t>
            </a:r>
          </a:p>
          <a:p>
            <a:endParaRPr lang="de-AT" dirty="0">
              <a:sym typeface="Wingdings" panose="05000000000000000000" pitchFamily="2" charset="2"/>
            </a:endParaRPr>
          </a:p>
          <a:p>
            <a:endParaRPr lang="de-AT" dirty="0">
              <a:sym typeface="Wingdings" panose="05000000000000000000" pitchFamily="2" charset="2"/>
            </a:endParaRPr>
          </a:p>
          <a:p>
            <a:r>
              <a:rPr lang="de-AT" dirty="0">
                <a:sym typeface="Wingdings" panose="05000000000000000000" pitchFamily="2" charset="2"/>
              </a:rPr>
              <a:t> s. Ressourcenbericht, S. 70, Abb. 61</a:t>
            </a:r>
          </a:p>
          <a:p>
            <a:endParaRPr lang="de-DE" dirty="0"/>
          </a:p>
          <a:p>
            <a:endParaRPr lang="de-DE" dirty="0"/>
          </a:p>
          <a:p>
            <a:endParaRPr lang="de-AT" dirty="0"/>
          </a:p>
          <a:p>
            <a:endParaRPr lang="de-AT" dirty="0">
              <a:sym typeface="Wingdings" panose="05000000000000000000" pitchFamily="2" charset="2"/>
            </a:endParaRPr>
          </a:p>
          <a:p>
            <a:pPr marL="171450" indent="-171450">
              <a:buFont typeface="Wingdings" panose="05000000000000000000" pitchFamily="2" charset="2"/>
              <a:buChar char="à"/>
            </a:pPr>
            <a:r>
              <a:rPr lang="de-AT" dirty="0"/>
              <a:t>s. Ressourcenbericht, S. 71, Abb. 62</a:t>
            </a:r>
          </a:p>
          <a:p>
            <a:endParaRPr lang="de-AT" dirty="0"/>
          </a:p>
          <a:p>
            <a:r>
              <a:rPr lang="de-AT" u="sng" dirty="0"/>
              <a:t>_______________________ ____________</a:t>
            </a:r>
          </a:p>
          <a:p>
            <a:r>
              <a:rPr lang="de-AT" dirty="0"/>
              <a:t>Weiterführende Informationen:</a:t>
            </a:r>
          </a:p>
          <a:p>
            <a:endParaRPr lang="de-AT" dirty="0">
              <a:sym typeface="Wingdings" panose="05000000000000000000" pitchFamily="2" charset="2"/>
            </a:endParaRPr>
          </a:p>
          <a:p>
            <a:pPr marL="171450" indent="-171450">
              <a:buFont typeface="Wingdings" panose="05000000000000000000" pitchFamily="2" charset="2"/>
              <a:buChar char="à"/>
            </a:pPr>
            <a:r>
              <a:rPr lang="de-AT" dirty="0"/>
              <a:t>Thema Siedlungs- und Verkehrsflächen auf Website des Umweltbundesamtes: </a:t>
            </a:r>
            <a:r>
              <a:rPr lang="de-AT" dirty="0">
                <a:hlinkClick r:id="rId2"/>
              </a:rPr>
              <a:t>https://www.umweltbundesamt.de/daten/flaeche-boden-land-oekosysteme/boden/bodenversiegelung</a:t>
            </a:r>
            <a:r>
              <a:rPr lang="de-AT" dirty="0"/>
              <a:t> </a:t>
            </a:r>
          </a:p>
          <a:p>
            <a:pPr marL="171450" indent="-171450">
              <a:buFont typeface="Wingdings" panose="05000000000000000000" pitchFamily="2" charset="2"/>
              <a:buChar char="à"/>
            </a:pPr>
            <a:r>
              <a:rPr lang="de-AT" dirty="0"/>
              <a:t>Thema ökologischer Landbau auf Website des Umweltbundesamtes: </a:t>
            </a:r>
            <a:r>
              <a:rPr lang="de-AT" dirty="0">
                <a:hlinkClick r:id="rId3"/>
              </a:rPr>
              <a:t>https://www.umweltbundesamt.de/daten/land-forstwirtschaft/oekologischer-landbau</a:t>
            </a:r>
            <a:r>
              <a:rPr lang="de-AT" dirty="0"/>
              <a:t> </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4246296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17</a:t>
            </a:fld>
            <a:endParaRPr lang="de-DE"/>
          </a:p>
        </p:txBody>
      </p:sp>
      <p:sp>
        <p:nvSpPr>
          <p:cNvPr id="8" name="Titel 7"/>
          <p:cNvSpPr>
            <a:spLocks noGrp="1"/>
          </p:cNvSpPr>
          <p:nvPr>
            <p:ph type="title"/>
          </p:nvPr>
        </p:nvSpPr>
        <p:spPr/>
        <p:txBody>
          <a:bodyPr>
            <a:normAutofit/>
          </a:bodyPr>
          <a:lstStyle/>
          <a:p>
            <a:r>
              <a:rPr lang="de-AT" dirty="0"/>
              <a:t>2.5 (a) Deutschlands Anteil am globalen Rohstoffhandel</a:t>
            </a:r>
            <a:endParaRPr lang="de-DE" dirty="0"/>
          </a:p>
        </p:txBody>
      </p:sp>
      <p:pic>
        <p:nvPicPr>
          <p:cNvPr id="7" name="Inhaltsplatzhalter 6" descr="Direkte Handelsströme Deutschlands in physischer und monetärer Betrachtung, 2015 und 2020&#10;&#10;Die Abbildung zeigt in Form eines Säulendiagramms die direkten Handelsströme Deutschlands in physischer und monetärer Betrachtung für die Jahre 2015 und 2020. In der oberen Reihe werden physische Importe und Exporte in den Jahren 2015 und 2020 verglichen. Die untere Reihe zeigt monetäre Importe und Exporte jeweils für 2015 und 2020. Die Säulen sind unterteilt in Rohstoffe (in dunklem violett), Halbwaren (in lila) und Fertigwaren (rosa). Die Säulen für physische Importe sind in beiden Jahren größer als jene für die Exporte. Die Säulen in der unteren Reihe zeigen, dass die monetären Importe kleiner sind als die Exporte. ">
            <a:extLst>
              <a:ext uri="{FF2B5EF4-FFF2-40B4-BE49-F238E27FC236}">
                <a16:creationId xmlns:a16="http://schemas.microsoft.com/office/drawing/2014/main" id="{8E4640C6-BC57-4EE7-A420-BCBF5E37360A}"/>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2855640" y="1268760"/>
            <a:ext cx="4076050" cy="5220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Deutschland profitiert vom globalen Rohstoffhandel. </a:t>
            </a:r>
          </a:p>
          <a:p>
            <a:endParaRPr lang="de-AT" b="1" dirty="0"/>
          </a:p>
          <a:p>
            <a:r>
              <a:rPr lang="de-AT" b="1" dirty="0"/>
              <a:t>Während mehr Rohstoffe und Güter importiert werden, zeigt die monetäre Handelsbilanz ein deutliches Plus. </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996952"/>
            <a:ext cx="191417"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5524963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18</a:t>
            </a:fld>
            <a:endParaRPr lang="de-DE"/>
          </a:p>
        </p:txBody>
      </p:sp>
      <p:sp>
        <p:nvSpPr>
          <p:cNvPr id="2" name="Titel 1"/>
          <p:cNvSpPr>
            <a:spLocks noGrp="1"/>
          </p:cNvSpPr>
          <p:nvPr>
            <p:ph type="title"/>
          </p:nvPr>
        </p:nvSpPr>
        <p:spPr/>
        <p:txBody>
          <a:bodyPr/>
          <a:lstStyle/>
          <a:p>
            <a:r>
              <a:rPr lang="de-AT" dirty="0"/>
              <a:t>2.5 (b) Deutschlands Anteil am globalen Rohstoffhandel</a:t>
            </a:r>
            <a:endParaRPr lang="de-DE" dirty="0"/>
          </a:p>
        </p:txBody>
      </p:sp>
      <p:sp>
        <p:nvSpPr>
          <p:cNvPr id="8" name="Inhaltsplatzhalter 7">
            <a:extLst>
              <a:ext uri="{C183D7F6-B498-43B3-948B-1728B52AA6E4}">
                <adec:decorative xmlns:adec="http://schemas.microsoft.com/office/drawing/2017/decorative" val="0"/>
              </a:ext>
            </a:extLst>
          </p:cNvPr>
          <p:cNvSpPr>
            <a:spLocks noGrp="1"/>
          </p:cNvSpPr>
          <p:nvPr>
            <p:ph sz="quarter" idx="15"/>
          </p:nvPr>
        </p:nvSpPr>
        <p:spPr/>
        <p:txBody>
          <a:bodyPr/>
          <a:lstStyle/>
          <a:p>
            <a:pPr lvl="2"/>
            <a:r>
              <a:rPr lang="de-AT" dirty="0"/>
              <a:t>Deutschland profitiert vom globalen Rohstoffhandel: </a:t>
            </a:r>
            <a:r>
              <a:rPr lang="de-AT" dirty="0">
                <a:solidFill>
                  <a:schemeClr val="bg2"/>
                </a:solidFill>
              </a:rPr>
              <a:t>Rohstoffe werden</a:t>
            </a:r>
            <a:r>
              <a:rPr lang="de-AT" dirty="0"/>
              <a:t> in Deutschland vor allem zu höherwertigen Waren „</a:t>
            </a:r>
            <a:r>
              <a:rPr lang="de-AT" dirty="0">
                <a:solidFill>
                  <a:schemeClr val="bg2"/>
                </a:solidFill>
              </a:rPr>
              <a:t>veredelt</a:t>
            </a:r>
            <a:r>
              <a:rPr lang="de-AT" dirty="0"/>
              <a:t>“.</a:t>
            </a:r>
          </a:p>
          <a:p>
            <a:pPr lvl="2"/>
            <a:r>
              <a:rPr lang="de-AT" dirty="0"/>
              <a:t>In den Jahren 2015 und 2020 wurden physisch insgesamt mehr Rohstoffe und Güter importiert als exportiert. Der </a:t>
            </a:r>
            <a:r>
              <a:rPr lang="de-AT" dirty="0">
                <a:solidFill>
                  <a:schemeClr val="bg2"/>
                </a:solidFill>
              </a:rPr>
              <a:t>physische Importüberschuss</a:t>
            </a:r>
            <a:r>
              <a:rPr lang="de-AT" dirty="0"/>
              <a:t> betrug rund 200 Mio. Tonnen. </a:t>
            </a:r>
          </a:p>
          <a:p>
            <a:pPr lvl="2"/>
            <a:r>
              <a:rPr lang="de-AT" dirty="0"/>
              <a:t>Importiert wurden zum Großteil Rohstoffe, gefolgt von Fertigwaren und Halbwaren. Exportiert wurden hingegen vor allem Fertigwaren, gefolgt von Halbwaren und Rohstoffen.</a:t>
            </a:r>
          </a:p>
          <a:p>
            <a:pPr lvl="2"/>
            <a:r>
              <a:rPr lang="de-AT" dirty="0"/>
              <a:t>Daher wurde durch den Export mehr erwirtschaftet, als für den Import aufgewendet wurde. Der </a:t>
            </a:r>
            <a:r>
              <a:rPr lang="de-AT" dirty="0">
                <a:solidFill>
                  <a:schemeClr val="bg2"/>
                </a:solidFill>
              </a:rPr>
              <a:t>monetäre Exportüberschuss </a:t>
            </a:r>
            <a:r>
              <a:rPr lang="de-AT" dirty="0"/>
              <a:t>betrug 225 Mrd. Euro.</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
        <p:nvSpPr>
          <p:cNvPr id="7" name="Textplatzhalter 6">
            <a:extLst>
              <a:ext uri="{C183D7F6-B498-43B3-948B-1728B52AA6E4}">
                <adec:decorative xmlns:adec="http://schemas.microsoft.com/office/drawing/2017/decorative" val="1"/>
              </a:ext>
            </a:extLst>
          </p:cNvPr>
          <p:cNvSpPr>
            <a:spLocks noGrp="1"/>
          </p:cNvSpPr>
          <p:nvPr>
            <p:ph type="body" sz="quarter" idx="14"/>
          </p:nvPr>
        </p:nvSpPr>
        <p:spPr/>
        <p:txBody>
          <a:bodyPr/>
          <a:lstStyle/>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DE" dirty="0"/>
          </a:p>
          <a:p>
            <a:endParaRPr lang="de-AT" dirty="0"/>
          </a:p>
          <a:p>
            <a:endParaRPr lang="de-AT" dirty="0">
              <a:sym typeface="Wingdings" panose="05000000000000000000" pitchFamily="2" charset="2"/>
            </a:endParaRPr>
          </a:p>
          <a:p>
            <a:endParaRPr lang="de-AT" dirty="0">
              <a:sym typeface="Wingdings" panose="05000000000000000000" pitchFamily="2" charset="2"/>
            </a:endParaRPr>
          </a:p>
          <a:p>
            <a:endParaRPr lang="de-AT" dirty="0"/>
          </a:p>
          <a:p>
            <a:endParaRPr lang="de-AT" dirty="0"/>
          </a:p>
          <a:p>
            <a:endParaRPr lang="de-AT" dirty="0"/>
          </a:p>
          <a:p>
            <a:endParaRPr lang="de-AT" dirty="0"/>
          </a:p>
          <a:p>
            <a:endParaRPr lang="de-AT" dirty="0"/>
          </a:p>
          <a:p>
            <a:endParaRPr lang="de-AT" dirty="0"/>
          </a:p>
          <a:p>
            <a:endParaRPr lang="de-AT" u="sng" dirty="0"/>
          </a:p>
          <a:p>
            <a:endParaRPr lang="de-DE"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Tree>
    <p:extLst>
      <p:ext uri="{BB962C8B-B14F-4D97-AF65-F5344CB8AC3E}">
        <p14:creationId xmlns:p14="http://schemas.microsoft.com/office/powerpoint/2010/main" val="3216464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19</a:t>
            </a:fld>
            <a:endParaRPr lang="de-DE"/>
          </a:p>
        </p:txBody>
      </p:sp>
      <p:sp>
        <p:nvSpPr>
          <p:cNvPr id="8" name="Titel 7"/>
          <p:cNvSpPr>
            <a:spLocks noGrp="1"/>
          </p:cNvSpPr>
          <p:nvPr>
            <p:ph type="title"/>
          </p:nvPr>
        </p:nvSpPr>
        <p:spPr/>
        <p:txBody>
          <a:bodyPr>
            <a:normAutofit/>
          </a:bodyPr>
          <a:lstStyle/>
          <a:p>
            <a:r>
              <a:rPr lang="de-AT" dirty="0"/>
              <a:t>2.6 (a) Deutschlands Anteil am globalen Rohstoffhandel</a:t>
            </a:r>
            <a:endParaRPr lang="de-DE" dirty="0"/>
          </a:p>
        </p:txBody>
      </p:sp>
      <p:pic>
        <p:nvPicPr>
          <p:cNvPr id="7" name="Inhaltsplatzhalter 6" descr="Entwicklung von direkten und indirekten Rohstoffimporten und -exporten Deutschlands nach Rohstoffgruppen, 2010–2020&#10;&#10;Die Abbildung zeigt in Form eines Säulendiagrammes die Entwicklung direkter und indirekter Importe und Exporte in Deutschland nach Rohstoffgruppen unterteilt für die Jahre 2010, 2015, 2019 und 2020. Für jedes Jahr zeigt ein Säulenpaar Importe oberhalb einer horizontalen Achse und Exporte unterhalb der horizontalen Achse. Alle Säulen sind unterteilt in die vier Hauptrohstoffgruppen - Biomasse (in grün), fossile Energieträger (in grau), nicht-metallische Mineralien (in orange) und Metallerze (in blau). Die jeweils linke Säule zeigt die direkten Importe und Exporten. Die Säule rechts daneben zeigt die indirekten Werte. Für die Jahre 2010 und 2015 zeigt je eine zusätzliche Säule in helleren Farbtönen die indirekten Werte berechnet nach der Methode von Destatis. Alle Paare zeigen, dass die Rohstoffäquivalente größer sind als die direkten Handelsflüsse. Bei direkten wie indirekten Handelsströmen kann zwischen 2010 und 2019 eine Zunahme von Importen und Exporten beobachtet werden. Zwischen 2019 und 2020 ist eine Abnahme feststellbar.">
            <a:extLst>
              <a:ext uri="{FF2B5EF4-FFF2-40B4-BE49-F238E27FC236}">
                <a16:creationId xmlns:a16="http://schemas.microsoft.com/office/drawing/2014/main" id="{5C05A237-5575-4014-A9D5-FE80CA3E0C68}"/>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539999" y="1944000"/>
            <a:ext cx="8065053" cy="4392000"/>
          </a:xfrm>
        </p:spPr>
      </p:pic>
      <p:sp>
        <p:nvSpPr>
          <p:cNvPr id="12" name="Textplatzhalter 11">
            <a:extLst>
              <a:ext uri="{C183D7F6-B498-43B3-948B-1728B52AA6E4}">
                <adec:decorative xmlns:adec="http://schemas.microsoft.com/office/drawing/2017/decorative" val="0"/>
              </a:ext>
            </a:extLst>
          </p:cNvPr>
          <p:cNvSpPr>
            <a:spLocks noGrp="1"/>
          </p:cNvSpPr>
          <p:nvPr>
            <p:ph type="body" sz="quarter" idx="14"/>
          </p:nvPr>
        </p:nvSpPr>
        <p:spPr/>
        <p:txBody>
          <a:bodyPr/>
          <a:lstStyle/>
          <a:p>
            <a:endParaRPr lang="de-AT" b="1" dirty="0"/>
          </a:p>
          <a:p>
            <a:endParaRPr lang="de-AT" b="1" dirty="0"/>
          </a:p>
          <a:p>
            <a:r>
              <a:rPr lang="de-AT" b="1" dirty="0"/>
              <a:t>Berücksichtigt man die Rohstoffrucksäcke von Importen und Exporten, vergrößert sich Deutschlands physisches Handelsvolumen um rund einen Faktor 3.</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636912"/>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1606998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2</a:t>
            </a:fld>
            <a:endParaRPr lang="de-DE"/>
          </a:p>
        </p:txBody>
      </p:sp>
      <p:sp>
        <p:nvSpPr>
          <p:cNvPr id="2" name="Titel 1"/>
          <p:cNvSpPr>
            <a:spLocks noGrp="1"/>
          </p:cNvSpPr>
          <p:nvPr>
            <p:ph type="title"/>
          </p:nvPr>
        </p:nvSpPr>
        <p:spPr/>
        <p:txBody>
          <a:bodyPr/>
          <a:lstStyle/>
          <a:p>
            <a:r>
              <a:rPr lang="de-DE" dirty="0"/>
              <a:t>Impressum</a:t>
            </a:r>
          </a:p>
        </p:txBody>
      </p:sp>
      <p:sp>
        <p:nvSpPr>
          <p:cNvPr id="10" name="Inhaltsplatzhalter 9"/>
          <p:cNvSpPr>
            <a:spLocks noGrp="1"/>
          </p:cNvSpPr>
          <p:nvPr>
            <p:ph idx="1"/>
          </p:nvPr>
        </p:nvSpPr>
        <p:spPr/>
        <p:txBody>
          <a:bodyPr>
            <a:normAutofit/>
          </a:bodyPr>
          <a:lstStyle/>
          <a:p>
            <a:pPr>
              <a:lnSpc>
                <a:spcPct val="100000"/>
              </a:lnSpc>
            </a:pPr>
            <a:r>
              <a:rPr lang="de-DE" sz="1400" cap="none" dirty="0">
                <a:latin typeface="+mj-lt"/>
              </a:rPr>
              <a:t>Herausgeber:</a:t>
            </a:r>
          </a:p>
          <a:p>
            <a:pPr>
              <a:lnSpc>
                <a:spcPct val="100000"/>
              </a:lnSpc>
            </a:pPr>
            <a:r>
              <a:rPr lang="de-DE" sz="1400" b="0" cap="none" dirty="0"/>
              <a:t>Umweltbundesamt</a:t>
            </a:r>
          </a:p>
          <a:p>
            <a:pPr>
              <a:lnSpc>
                <a:spcPct val="100000"/>
              </a:lnSpc>
            </a:pPr>
            <a:r>
              <a:rPr lang="de-DE" sz="1400" b="0" cap="none" dirty="0"/>
              <a:t>Fachgebiet I 1.1</a:t>
            </a:r>
          </a:p>
          <a:p>
            <a:pPr>
              <a:lnSpc>
                <a:spcPct val="100000"/>
              </a:lnSpc>
            </a:pPr>
            <a:r>
              <a:rPr lang="de-DE" sz="1400" b="0" cap="none" dirty="0"/>
              <a:t>Postfach 14 06</a:t>
            </a:r>
          </a:p>
          <a:p>
            <a:pPr>
              <a:lnSpc>
                <a:spcPct val="100000"/>
              </a:lnSpc>
            </a:pPr>
            <a:r>
              <a:rPr lang="de-DE" sz="1400" b="0" cap="none" dirty="0"/>
              <a:t>06844 Dessau-Roßlau</a:t>
            </a:r>
          </a:p>
          <a:p>
            <a:pPr>
              <a:lnSpc>
                <a:spcPct val="100000"/>
              </a:lnSpc>
            </a:pPr>
            <a:r>
              <a:rPr lang="de-DE" sz="1400" b="0" cap="none" dirty="0"/>
              <a:t>Tel.: +49 340-2103-0</a:t>
            </a:r>
          </a:p>
          <a:p>
            <a:pPr>
              <a:lnSpc>
                <a:spcPct val="100000"/>
              </a:lnSpc>
            </a:pPr>
            <a:r>
              <a:rPr lang="de-DE" sz="1400" b="0" cap="none" dirty="0"/>
              <a:t>buergerservic@uba.de</a:t>
            </a:r>
          </a:p>
          <a:p>
            <a:pPr>
              <a:lnSpc>
                <a:spcPct val="100000"/>
              </a:lnSpc>
            </a:pPr>
            <a:r>
              <a:rPr lang="de-DE" sz="1400" b="0" cap="none" dirty="0"/>
              <a:t>Internet: </a:t>
            </a:r>
            <a:r>
              <a:rPr lang="de-DE" sz="1400" b="0" cap="none" dirty="0">
                <a:hlinkClick r:id="rId2">
                  <a:extLst>
                    <a:ext uri="{A12FA001-AC4F-418D-AE19-62706E023703}">
                      <ahyp:hlinkClr xmlns:ahyp="http://schemas.microsoft.com/office/drawing/2018/hyperlinkcolor" val="tx"/>
                    </a:ext>
                  </a:extLst>
                </a:hlinkClick>
              </a:rPr>
              <a:t>www.umweltbundesamt.de/ressourcenbericht</a:t>
            </a:r>
            <a:endParaRPr lang="de-DE" sz="1400" b="0" cap="none" dirty="0"/>
          </a:p>
          <a:p>
            <a:pPr>
              <a:lnSpc>
                <a:spcPct val="100000"/>
              </a:lnSpc>
            </a:pPr>
            <a:endParaRPr lang="de-DE" sz="1400" b="0" cap="none" dirty="0">
              <a:latin typeface="+mj-lt"/>
            </a:endParaRPr>
          </a:p>
          <a:p>
            <a:pPr>
              <a:lnSpc>
                <a:spcPct val="100000"/>
              </a:lnSpc>
            </a:pPr>
            <a:r>
              <a:rPr lang="de-DE" sz="1400" b="0" cap="none" dirty="0">
                <a:latin typeface="+mj-lt"/>
              </a:rPr>
              <a:t>	/umweltbundesamt.de</a:t>
            </a:r>
          </a:p>
          <a:p>
            <a:pPr>
              <a:lnSpc>
                <a:spcPct val="100000"/>
              </a:lnSpc>
            </a:pPr>
            <a:r>
              <a:rPr lang="de-DE" sz="1400" b="0" cap="none" dirty="0">
                <a:latin typeface="+mj-lt"/>
              </a:rPr>
              <a:t>	/umweltbundesamt</a:t>
            </a:r>
          </a:p>
          <a:p>
            <a:pPr>
              <a:lnSpc>
                <a:spcPct val="100000"/>
              </a:lnSpc>
            </a:pPr>
            <a:r>
              <a:rPr lang="de-DE" sz="1400" b="0" dirty="0">
                <a:latin typeface="+mj-lt"/>
              </a:rPr>
              <a:t> </a:t>
            </a:r>
            <a:endParaRPr lang="de-DE" sz="1400" dirty="0">
              <a:latin typeface="+mj-lt"/>
            </a:endParaRPr>
          </a:p>
          <a:p>
            <a:pPr>
              <a:lnSpc>
                <a:spcPct val="100000"/>
              </a:lnSpc>
            </a:pPr>
            <a:r>
              <a:rPr lang="de-DE" sz="1400" cap="none" dirty="0">
                <a:latin typeface="+mj-lt"/>
              </a:rPr>
              <a:t>Autor*innen:</a:t>
            </a:r>
          </a:p>
          <a:p>
            <a:pPr>
              <a:lnSpc>
                <a:spcPct val="100000"/>
              </a:lnSpc>
            </a:pPr>
            <a:r>
              <a:rPr lang="de-DE" altLang="de-DE" sz="1400" b="0" cap="none" dirty="0">
                <a:latin typeface="+mj-lt"/>
                <a:ea typeface="Cambria" panose="02040503050406030204" pitchFamily="18" charset="0"/>
                <a:cs typeface="Times New Roman" panose="02020603050405020304" pitchFamily="18" charset="0"/>
              </a:rPr>
              <a:t>Wirtschaftsuniversität Wien (WU) - </a:t>
            </a:r>
            <a:r>
              <a:rPr lang="de-DE" sz="1400" b="0" cap="none" dirty="0">
                <a:latin typeface="+mj-lt"/>
              </a:rPr>
              <a:t>Institute for </a:t>
            </a:r>
            <a:r>
              <a:rPr lang="de-DE" sz="1400" b="0" cap="none" dirty="0" err="1">
                <a:latin typeface="+mj-lt"/>
              </a:rPr>
              <a:t>Ecological</a:t>
            </a:r>
            <a:r>
              <a:rPr lang="de-DE" sz="1400" b="0" cap="none" dirty="0">
                <a:latin typeface="+mj-lt"/>
              </a:rPr>
              <a:t> Economics</a:t>
            </a:r>
          </a:p>
          <a:p>
            <a:pPr>
              <a:lnSpc>
                <a:spcPct val="100000"/>
              </a:lnSpc>
            </a:pPr>
            <a:r>
              <a:rPr lang="de-DE" sz="1400" b="0" cap="none" dirty="0">
                <a:latin typeface="+mj-lt"/>
              </a:rPr>
              <a:t>Stephan Lutter, Julia Kreimel, Stefan Giljum</a:t>
            </a:r>
          </a:p>
          <a:p>
            <a:pPr>
              <a:lnSpc>
                <a:spcPct val="100000"/>
              </a:lnSpc>
            </a:pPr>
            <a:endParaRPr lang="de-DE" altLang="de-DE" sz="1400" b="0" cap="none" dirty="0">
              <a:latin typeface="+mj-lt"/>
            </a:endParaRPr>
          </a:p>
          <a:p>
            <a:pPr>
              <a:lnSpc>
                <a:spcPct val="100000"/>
              </a:lnSpc>
            </a:pPr>
            <a:r>
              <a:rPr lang="de-DE" altLang="de-DE" sz="1400" b="0" cap="none" dirty="0">
                <a:latin typeface="+mj-lt"/>
              </a:rPr>
              <a:t>Stand: November 2022</a:t>
            </a:r>
          </a:p>
          <a:p>
            <a:pPr>
              <a:lnSpc>
                <a:spcPct val="100000"/>
              </a:lnSpc>
            </a:pPr>
            <a:endParaRPr lang="de-DE" sz="1400" b="0" cap="none" dirty="0">
              <a:latin typeface="+mj-lt"/>
            </a:endParaRPr>
          </a:p>
          <a:p>
            <a:pPr>
              <a:lnSpc>
                <a:spcPct val="100000"/>
              </a:lnSpc>
            </a:pPr>
            <a:r>
              <a:rPr lang="de-DE" sz="1400" b="0" cap="none" dirty="0">
                <a:latin typeface="+mj-lt"/>
              </a:rPr>
              <a:t>Die Verantwortung für den Inhalt dieser Veröffentlichung liegt bei den Autor*innen. </a:t>
            </a:r>
          </a:p>
          <a:p>
            <a:pPr>
              <a:lnSpc>
                <a:spcPct val="100000"/>
              </a:lnSpc>
            </a:pPr>
            <a:endParaRPr lang="de-DE" sz="1400" b="0" cap="none" dirty="0">
              <a:latin typeface="+mj-lt"/>
            </a:endParaRPr>
          </a:p>
          <a:p>
            <a:pPr>
              <a:lnSpc>
                <a:spcPct val="100000"/>
              </a:lnSpc>
            </a:pPr>
            <a:endParaRPr lang="de-DE" sz="1400" b="0" cap="none" dirty="0">
              <a:latin typeface="+mj-lt"/>
            </a:endParaRPr>
          </a:p>
          <a:p>
            <a:pPr>
              <a:lnSpc>
                <a:spcPct val="100000"/>
              </a:lnSpc>
            </a:pPr>
            <a:endParaRPr lang="de-DE" sz="1400" dirty="0">
              <a:latin typeface="+mj-lt"/>
            </a:endParaRPr>
          </a:p>
          <a:p>
            <a:pPr>
              <a:lnSpc>
                <a:spcPct val="100000"/>
              </a:lnSpc>
            </a:pPr>
            <a:endParaRPr lang="de-DE" sz="1400" dirty="0">
              <a:latin typeface="+mj-lt"/>
            </a:endParaRPr>
          </a:p>
        </p:txBody>
      </p:sp>
      <p:sp>
        <p:nvSpPr>
          <p:cNvPr id="7" name="Textplatzhalter 6"/>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
        <p:nvSpPr>
          <p:cNvPr id="12"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a:t>Begleitmaterialien, 30.11.2022</a:t>
            </a:r>
          </a:p>
        </p:txBody>
      </p:sp>
      <p:pic>
        <p:nvPicPr>
          <p:cNvPr id="1031" name="Grafik 3">
            <a:extLst>
              <a:ext uri="{C183D7F6-B498-43B3-948B-1728B52AA6E4}">
                <adec:decorative xmlns:adec="http://schemas.microsoft.com/office/drawing/2017/decorative" val="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2000" y="3445218"/>
            <a:ext cx="164117" cy="164117"/>
          </a:xfrm>
          <a:prstGeom prst="rect">
            <a:avLst/>
          </a:prstGeom>
          <a:noFill/>
          <a:extLst>
            <a:ext uri="{909E8E84-426E-40DD-AFC4-6F175D3DCCD1}">
              <a14:hiddenFill xmlns:a14="http://schemas.microsoft.com/office/drawing/2010/main">
                <a:solidFill>
                  <a:srgbClr val="FFFFFF"/>
                </a:solidFill>
              </a14:hiddenFill>
            </a:ext>
          </a:extLst>
        </p:spPr>
      </p:pic>
      <p:pic>
        <p:nvPicPr>
          <p:cNvPr id="1030" name="Grafik 4">
            <a:extLst>
              <a:ext uri="{C183D7F6-B498-43B3-948B-1728B52AA6E4}">
                <adec:decorative xmlns:adec="http://schemas.microsoft.com/office/drawing/2017/decorative" val="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2000" y="3649630"/>
            <a:ext cx="204741" cy="1656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C183D7F6-B498-43B3-948B-1728B52AA6E4}">
                <adec:decorative xmlns:adec="http://schemas.microsoft.com/office/drawing/2017/decorative" val="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42782740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20</a:t>
            </a:fld>
            <a:endParaRPr lang="de-DE"/>
          </a:p>
        </p:txBody>
      </p:sp>
      <p:sp>
        <p:nvSpPr>
          <p:cNvPr id="2" name="Titel 1"/>
          <p:cNvSpPr>
            <a:spLocks noGrp="1"/>
          </p:cNvSpPr>
          <p:nvPr>
            <p:ph type="title"/>
          </p:nvPr>
        </p:nvSpPr>
        <p:spPr/>
        <p:txBody>
          <a:bodyPr/>
          <a:lstStyle/>
          <a:p>
            <a:r>
              <a:rPr lang="de-AT" dirty="0"/>
              <a:t>2.6 (b) Deutschlands Anteil am globalen Rohstoffhandel</a:t>
            </a:r>
            <a:endParaRPr lang="de-DE" dirty="0"/>
          </a:p>
        </p:txBody>
      </p:sp>
      <p:sp>
        <p:nvSpPr>
          <p:cNvPr id="8" name="Inhaltsplatzhalter 7"/>
          <p:cNvSpPr>
            <a:spLocks noGrp="1"/>
          </p:cNvSpPr>
          <p:nvPr>
            <p:ph sz="quarter" idx="15"/>
          </p:nvPr>
        </p:nvSpPr>
        <p:spPr/>
        <p:txBody>
          <a:bodyPr/>
          <a:lstStyle/>
          <a:p>
            <a:pPr lvl="2"/>
            <a:r>
              <a:rPr lang="de-AT" dirty="0"/>
              <a:t>Deutschland handelt mit vielen höherverarbeiteten Produkten. </a:t>
            </a:r>
          </a:p>
          <a:p>
            <a:pPr lvl="2"/>
            <a:r>
              <a:rPr lang="de-AT" dirty="0"/>
              <a:t>Mit sogenannten „</a:t>
            </a:r>
            <a:r>
              <a:rPr lang="de-AT" dirty="0">
                <a:solidFill>
                  <a:schemeClr val="bg2"/>
                </a:solidFill>
              </a:rPr>
              <a:t>Rohstoffäquivalenten</a:t>
            </a:r>
            <a:r>
              <a:rPr lang="de-AT" dirty="0"/>
              <a:t>“ (auch: „</a:t>
            </a:r>
            <a:r>
              <a:rPr lang="de-AT" dirty="0">
                <a:solidFill>
                  <a:schemeClr val="bg2"/>
                </a:solidFill>
              </a:rPr>
              <a:t>indirekte Flüsse</a:t>
            </a:r>
            <a:r>
              <a:rPr lang="de-AT" dirty="0"/>
              <a:t>“ bzw. „Rohstoffrucksäcke“) lässt sich die Summe aller Rohstoffe, die im Lebenszyklus eines Produkts bis zu seiner Verwendung zum Einsatz kommen, quantifizieren. </a:t>
            </a:r>
          </a:p>
          <a:p>
            <a:pPr lvl="2"/>
            <a:r>
              <a:rPr lang="de-AT" dirty="0"/>
              <a:t>Auch die </a:t>
            </a:r>
            <a:r>
              <a:rPr lang="de-AT" dirty="0">
                <a:solidFill>
                  <a:schemeClr val="bg2"/>
                </a:solidFill>
              </a:rPr>
              <a:t>physische Handelsbilanz in Rohstoffäquivalenten ist positiv </a:t>
            </a:r>
            <a:r>
              <a:rPr lang="de-AT" dirty="0"/>
              <a:t>(Importe&gt;Exporte) </a:t>
            </a:r>
          </a:p>
          <a:p>
            <a:pPr lvl="2"/>
            <a:r>
              <a:rPr lang="de-AT" dirty="0"/>
              <a:t>Im Jahr 2019 hatten die direkten Importe ein Eigengewicht von 630 Mio. Tonnen. Inklusive Rohstoffrucksäcke betrug das Gewicht der Importe jedoch 1.628 Mio. Tonnen.</a:t>
            </a:r>
          </a:p>
          <a:p>
            <a:pPr lvl="2"/>
            <a:r>
              <a:rPr lang="de-AT" dirty="0"/>
              <a:t>Einzelne Rohstoffe wie </a:t>
            </a:r>
            <a:r>
              <a:rPr lang="de-AT" dirty="0">
                <a:solidFill>
                  <a:schemeClr val="bg2"/>
                </a:solidFill>
              </a:rPr>
              <a:t>Metalle</a:t>
            </a:r>
            <a:r>
              <a:rPr lang="de-AT" dirty="0"/>
              <a:t> </a:t>
            </a:r>
            <a:r>
              <a:rPr lang="de-AT" dirty="0">
                <a:solidFill>
                  <a:schemeClr val="bg2"/>
                </a:solidFill>
              </a:rPr>
              <a:t>haben besonders große Rohstoffrucksäcke</a:t>
            </a:r>
            <a:r>
              <a:rPr lang="de-AT" dirty="0"/>
              <a:t>, da zur Herstellung große Mengen Erz mit niedrigem Metallgehalt extrahiert und aufwendig (energieintensiv) weiterverarbeitet werden. </a:t>
            </a:r>
          </a:p>
        </p:txBody>
      </p:sp>
      <p:sp>
        <p:nvSpPr>
          <p:cNvPr id="7" name="Textplatzhalter 6"/>
          <p:cNvSpPr>
            <a:spLocks noGrp="1"/>
          </p:cNvSpPr>
          <p:nvPr>
            <p:ph type="body" sz="quarter" idx="14"/>
          </p:nvPr>
        </p:nvSpPr>
        <p:spPr/>
        <p:txBody>
          <a:bodyPr/>
          <a:lstStyle/>
          <a:p>
            <a:endParaRPr lang="de-AT" dirty="0">
              <a:sym typeface="Wingdings" panose="05000000000000000000" pitchFamily="2" charset="2"/>
            </a:endParaRPr>
          </a:p>
          <a:p>
            <a:endParaRPr lang="de-AT" dirty="0">
              <a:sym typeface="Wingdings" panose="05000000000000000000" pitchFamily="2" charset="2"/>
            </a:endParaRPr>
          </a:p>
          <a:p>
            <a:r>
              <a:rPr lang="de-AT" dirty="0">
                <a:sym typeface="Wingdings" panose="05000000000000000000" pitchFamily="2" charset="2"/>
              </a:rPr>
              <a:t> </a:t>
            </a:r>
            <a:r>
              <a:rPr lang="de-AT" dirty="0"/>
              <a:t>s. Ressourcenbericht, Glossar S. 93</a:t>
            </a:r>
          </a:p>
          <a:p>
            <a:endParaRPr lang="de-DE" dirty="0"/>
          </a:p>
          <a:p>
            <a:endParaRPr lang="de-AT" dirty="0"/>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DE"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Tree>
    <p:extLst>
      <p:ext uri="{BB962C8B-B14F-4D97-AF65-F5344CB8AC3E}">
        <p14:creationId xmlns:p14="http://schemas.microsoft.com/office/powerpoint/2010/main" val="1915653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21</a:t>
            </a:fld>
            <a:endParaRPr lang="de-DE"/>
          </a:p>
        </p:txBody>
      </p:sp>
      <p:sp>
        <p:nvSpPr>
          <p:cNvPr id="8" name="Titel 7"/>
          <p:cNvSpPr>
            <a:spLocks noGrp="1"/>
          </p:cNvSpPr>
          <p:nvPr>
            <p:ph type="title"/>
          </p:nvPr>
        </p:nvSpPr>
        <p:spPr/>
        <p:txBody>
          <a:bodyPr>
            <a:normAutofit/>
          </a:bodyPr>
          <a:lstStyle/>
          <a:p>
            <a:r>
              <a:rPr lang="de-AT" dirty="0"/>
              <a:t>2.7 (a) Die Herkunft der Rohstoffe</a:t>
            </a:r>
            <a:endParaRPr lang="de-DE" dirty="0"/>
          </a:p>
        </p:txBody>
      </p:sp>
      <p:pic>
        <p:nvPicPr>
          <p:cNvPr id="5" name="Inhaltsplatzhalter 4" descr="Anteil der Importe am Rohstoffeinsatz (RMI) Deutschlands nach Rohstoffgruppen, 2019&#10;&#10;Diese Abbildung ist eine Kombination aus Torten- und gestapelter Balkengrafik. Vier Tortengrafiken zeigen für jede der Rohstoffgruppen - Biomasse (in grün), fossile Energieträger (in grau), nicht-metallische Mineralien (in orange) und Metallerze (in blau) – an, wie hoch der Anteil der Importe am Rohstoffeinsatz (RMI) in Deutschland im Jahr 2019 war. Für Metallerze sieht man einen nahezu vollständigen Kreis, da der Anteil 99,9 % war. Die Balken rechts neben den Tortengrafiken stehen für verschiedene Rohstoff-Untergruppen und sind farblich den vier Hauptkategorien zugeordnet. Der jeweils rechte Teil der Balken zeigt an, wie hoch der Anteil der Importe am Rohstoffeinsatz (RMI) in Deutschland im Jahr 2019 war. Der jeweils linke Teil steht für den Anteil deutschen Ursprungs. Zusammen ergeben die beiden Teile immer 100%. Bei fossilen Energieträgern fällt auf, dass der ausländische Anteil bei Gas, Öl und Steinkohle beinahe 100% beträgt, während bei Braunkohle 73% aus dem Inland stammen.">
            <a:extLst>
              <a:ext uri="{FF2B5EF4-FFF2-40B4-BE49-F238E27FC236}">
                <a16:creationId xmlns:a16="http://schemas.microsoft.com/office/drawing/2014/main" id="{E47CC904-C370-4C3D-BBAB-953435E400DD}"/>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3319965" y="1268760"/>
            <a:ext cx="2920051" cy="5076000"/>
          </a:xfrm>
          <a:prstGeom prst="rect">
            <a:avLst/>
          </a:prstGeo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Deutschland ist auf die Nutzung von ausländischen Rohstoffen angewiesen. </a:t>
            </a:r>
          </a:p>
          <a:p>
            <a:endParaRPr lang="de-AT" b="1" dirty="0"/>
          </a:p>
          <a:p>
            <a:r>
              <a:rPr lang="de-AT" b="1" dirty="0"/>
              <a:t>Bei manchen Rohstoffen wie Metallerzen ist Deutschland nahezu vollständig von Importen abhängig.</a:t>
            </a:r>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3068960"/>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2620403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22</a:t>
            </a:fld>
            <a:endParaRPr lang="de-DE"/>
          </a:p>
        </p:txBody>
      </p:sp>
      <p:sp>
        <p:nvSpPr>
          <p:cNvPr id="2" name="Titel 1"/>
          <p:cNvSpPr>
            <a:spLocks noGrp="1"/>
          </p:cNvSpPr>
          <p:nvPr>
            <p:ph type="title"/>
          </p:nvPr>
        </p:nvSpPr>
        <p:spPr/>
        <p:txBody>
          <a:bodyPr/>
          <a:lstStyle/>
          <a:p>
            <a:r>
              <a:rPr lang="de-AT" dirty="0"/>
              <a:t>2.7 (b) Die Herkunft der Rohstoffe</a:t>
            </a:r>
            <a:endParaRPr lang="de-DE" dirty="0"/>
          </a:p>
        </p:txBody>
      </p:sp>
      <p:sp>
        <p:nvSpPr>
          <p:cNvPr id="8" name="Inhaltsplatzhalter 7"/>
          <p:cNvSpPr>
            <a:spLocks noGrp="1"/>
          </p:cNvSpPr>
          <p:nvPr>
            <p:ph sz="quarter" idx="15"/>
          </p:nvPr>
        </p:nvSpPr>
        <p:spPr/>
        <p:txBody>
          <a:bodyPr/>
          <a:lstStyle/>
          <a:p>
            <a:pPr lvl="2"/>
            <a:r>
              <a:rPr lang="de-AT" dirty="0"/>
              <a:t>Deutschland ist auf </a:t>
            </a:r>
            <a:r>
              <a:rPr lang="de-AT" dirty="0">
                <a:solidFill>
                  <a:schemeClr val="bg2"/>
                </a:solidFill>
              </a:rPr>
              <a:t>Importe</a:t>
            </a:r>
            <a:r>
              <a:rPr lang="de-AT" dirty="0"/>
              <a:t> und damit auf die Nutzung von ausländischen Rohstoffen angewiesen. </a:t>
            </a:r>
          </a:p>
          <a:p>
            <a:pPr lvl="2"/>
            <a:r>
              <a:rPr lang="de-AT" dirty="0"/>
              <a:t>Die Analyse der Rohstoffrucksäcke des heimischen Rohstoffbedarfs für Wirtschaft zeigt, dass bei einigen Rohstoffgruppen wie Metallerzen und Erdgas große </a:t>
            </a:r>
            <a:r>
              <a:rPr lang="de-AT" dirty="0">
                <a:solidFill>
                  <a:schemeClr val="bg2"/>
                </a:solidFill>
              </a:rPr>
              <a:t>Abhängigkeiten </a:t>
            </a:r>
            <a:r>
              <a:rPr lang="de-AT" dirty="0"/>
              <a:t>bestehen.</a:t>
            </a:r>
          </a:p>
          <a:p>
            <a:pPr lvl="2"/>
            <a:r>
              <a:rPr lang="de-AT" dirty="0"/>
              <a:t>Einige der wirtschaftlich besonders wichtigen Branchen, bspw. die metallverarbeitende oder die Kunststoffindustrie, verarbeiten fast ausschließlich Rohstoffe oder darauf basierende Halbwaren, die im Inland nicht oder nur selten vorkommen.</a:t>
            </a:r>
          </a:p>
          <a:p>
            <a:pPr lvl="2"/>
            <a:r>
              <a:rPr lang="de-AT" dirty="0"/>
              <a:t>Gerade deshalb stehen Länder wie Deutschland in der Pflicht, auch im Ausland für ökologische und sozial verträgliche </a:t>
            </a:r>
            <a:r>
              <a:rPr lang="de-AT" dirty="0">
                <a:solidFill>
                  <a:schemeClr val="bg2"/>
                </a:solidFill>
              </a:rPr>
              <a:t>Bedingungen bei der Rohstoffgewinnung</a:t>
            </a:r>
            <a:r>
              <a:rPr lang="de-AT" dirty="0"/>
              <a:t> Sorge zu tragen.</a:t>
            </a:r>
          </a:p>
        </p:txBody>
      </p:sp>
      <p:sp>
        <p:nvSpPr>
          <p:cNvPr id="7" name="Textplatzhalter 6"/>
          <p:cNvSpPr>
            <a:spLocks noGrp="1"/>
          </p:cNvSpPr>
          <p:nvPr>
            <p:ph type="body" sz="quarter" idx="14"/>
          </p:nvPr>
        </p:nvSpPr>
        <p:spPr/>
        <p:txBody>
          <a:bodyPr>
            <a:normAutofit/>
          </a:bodyPr>
          <a:lstStyle/>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DE" dirty="0"/>
          </a:p>
          <a:p>
            <a:endParaRPr lang="de-DE" dirty="0"/>
          </a:p>
          <a:p>
            <a:pPr marL="171450" indent="-171450">
              <a:buFont typeface="Wingdings" panose="05000000000000000000" pitchFamily="2" charset="2"/>
              <a:buChar char="à"/>
            </a:pPr>
            <a:r>
              <a:rPr lang="de-AT" dirty="0"/>
              <a:t>Internationale Verflechtung, das </a:t>
            </a:r>
          </a:p>
          <a:p>
            <a:r>
              <a:rPr lang="de-AT" dirty="0"/>
              <a:t>     Beispiel Plastik: s. Ressourcenbericht, S. 32/33</a:t>
            </a:r>
            <a:endParaRPr lang="de-DE" dirty="0"/>
          </a:p>
          <a:p>
            <a:endParaRPr lang="de-AT" dirty="0"/>
          </a:p>
          <a:p>
            <a:endParaRPr lang="de-AT" dirty="0">
              <a:sym typeface="Wingdings" panose="05000000000000000000" pitchFamily="2" charset="2"/>
            </a:endParaRPr>
          </a:p>
          <a:p>
            <a:pPr marL="171450" indent="-171450">
              <a:buFont typeface="Wingdings" panose="05000000000000000000" pitchFamily="2" charset="2"/>
              <a:buChar char="à"/>
            </a:pPr>
            <a:r>
              <a:rPr lang="de-AT" dirty="0"/>
              <a:t>s. Ressourcenbericht, S. 56/57</a:t>
            </a:r>
          </a:p>
          <a:p>
            <a:endParaRPr lang="de-AT" dirty="0"/>
          </a:p>
          <a:p>
            <a:endParaRPr lang="de-AT" dirty="0"/>
          </a:p>
          <a:p>
            <a:r>
              <a:rPr lang="de-AT" u="sng" dirty="0"/>
              <a:t>_______________________ ____________</a:t>
            </a:r>
          </a:p>
          <a:p>
            <a:r>
              <a:rPr lang="de-AT" dirty="0"/>
              <a:t>Weiterführende Informationen:</a:t>
            </a:r>
          </a:p>
          <a:p>
            <a:endParaRPr lang="de-AT" dirty="0">
              <a:sym typeface="Wingdings" panose="05000000000000000000" pitchFamily="2" charset="2"/>
            </a:endParaRPr>
          </a:p>
          <a:p>
            <a:pPr marL="171450" indent="-171450">
              <a:buFont typeface="Wingdings" panose="05000000000000000000" pitchFamily="2" charset="2"/>
              <a:buChar char="à"/>
            </a:pPr>
            <a:r>
              <a:rPr lang="de-AT" dirty="0"/>
              <a:t>Beispiele für nachteilige Auswirkungen von Rohstoffentnahme für Export nach Deutschland: Umweltgefährdungspotenziale der bergbaulichen Rohstoffgewinnung, s. Ressourcenbericht, S. 56/57</a:t>
            </a:r>
          </a:p>
          <a:p>
            <a:endParaRPr lang="de-AT"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Tree>
    <p:extLst>
      <p:ext uri="{BB962C8B-B14F-4D97-AF65-F5344CB8AC3E}">
        <p14:creationId xmlns:p14="http://schemas.microsoft.com/office/powerpoint/2010/main" val="895121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23</a:t>
            </a:fld>
            <a:endParaRPr lang="de-DE"/>
          </a:p>
        </p:txBody>
      </p:sp>
      <p:sp>
        <p:nvSpPr>
          <p:cNvPr id="8" name="Titel 7"/>
          <p:cNvSpPr>
            <a:spLocks noGrp="1"/>
          </p:cNvSpPr>
          <p:nvPr>
            <p:ph type="title"/>
          </p:nvPr>
        </p:nvSpPr>
        <p:spPr/>
        <p:txBody>
          <a:bodyPr>
            <a:normAutofit/>
          </a:bodyPr>
          <a:lstStyle/>
          <a:p>
            <a:r>
              <a:rPr lang="de-AT" dirty="0"/>
              <a:t>2.8 (a) Deutschlands Wasserfußabdruck</a:t>
            </a:r>
            <a:endParaRPr lang="de-DE" dirty="0"/>
          </a:p>
        </p:txBody>
      </p:sp>
      <p:pic>
        <p:nvPicPr>
          <p:cNvPr id="7" name="Inhaltsplatzhalter 6" descr="Beiträge einzelner Flusseinzugsgebiete zum blauen Wasserfußabdruck Deutschlands sowie deren Auswirkungen auf lokalen Wasserstress, 2021&#10;&#10;Die Abbildung zeigt eine Weltkarte, in der Flusseinzugsgebiete farblich nach dem Beitrag Deutschlands zum lokalen Wasserstress eingefärbt sind. Je dunkler das Einzugsgebiet, desto größer ist der Beitrag zum Wasserstress. Aus neun Flusseinzugsgebieten zeigt ein gekrümmter Pfeil nach Deutschland. Die Stärke des jeweiligen Pfeils zeigt den Anteil des Flusseinzugsgebietes am deutschen Wasserfußabdruck an. Die Pfeile aus dem Indus und Ganges sind besonders dick. Gleichzeitig sind die Flächen dieser Einzugsgebiete auch dunkelblau, was bedeutet, dass Deutschlands Wasserfußabdruck dort zu Wasserstress beiträgt.">
            <a:extLst>
              <a:ext uri="{FF2B5EF4-FFF2-40B4-BE49-F238E27FC236}">
                <a16:creationId xmlns:a16="http://schemas.microsoft.com/office/drawing/2014/main" id="{E2A39381-9F9B-4F20-9234-B7F2C9130D2F}"/>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540000" y="1386054"/>
            <a:ext cx="8065409" cy="513929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Durch den Konsum von Gütern mit internationalen Lieferketten ist Deutschland auch für die Wassernutzung in anderen Teilen der Welt verantwortlich. </a:t>
            </a:r>
          </a:p>
          <a:p>
            <a:endParaRPr lang="de-AT" b="1" dirty="0"/>
          </a:p>
          <a:p>
            <a:r>
              <a:rPr lang="de-AT" b="1" dirty="0"/>
              <a:t>Deutschland importierte auch Güter aus wasserknappen Regionen.</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3184101"/>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925113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24</a:t>
            </a:fld>
            <a:endParaRPr lang="de-DE"/>
          </a:p>
        </p:txBody>
      </p:sp>
      <p:sp>
        <p:nvSpPr>
          <p:cNvPr id="2" name="Titel 1"/>
          <p:cNvSpPr>
            <a:spLocks noGrp="1"/>
          </p:cNvSpPr>
          <p:nvPr>
            <p:ph type="title"/>
          </p:nvPr>
        </p:nvSpPr>
        <p:spPr/>
        <p:txBody>
          <a:bodyPr/>
          <a:lstStyle/>
          <a:p>
            <a:r>
              <a:rPr lang="de-AT" dirty="0"/>
              <a:t>2.8 (b) Deutschlands Wasserfußabdruck</a:t>
            </a:r>
            <a:endParaRPr lang="de-DE" dirty="0"/>
          </a:p>
        </p:txBody>
      </p:sp>
      <p:sp>
        <p:nvSpPr>
          <p:cNvPr id="8" name="Inhaltsplatzhalter 7"/>
          <p:cNvSpPr>
            <a:spLocks noGrp="1"/>
          </p:cNvSpPr>
          <p:nvPr>
            <p:ph sz="quarter" idx="15"/>
          </p:nvPr>
        </p:nvSpPr>
        <p:spPr/>
        <p:txBody>
          <a:bodyPr/>
          <a:lstStyle/>
          <a:p>
            <a:pPr lvl="2"/>
            <a:r>
              <a:rPr lang="de-AT" dirty="0"/>
              <a:t>Der Wasserfußabdruck beinhaltet all jenes Wasser, das entlang der </a:t>
            </a:r>
            <a:r>
              <a:rPr lang="de-AT" dirty="0">
                <a:solidFill>
                  <a:schemeClr val="bg2"/>
                </a:solidFill>
              </a:rPr>
              <a:t>globalen Wertschöpfungsketten </a:t>
            </a:r>
            <a:r>
              <a:rPr lang="de-AT" dirty="0"/>
              <a:t>für in Deutschland konsumierte Güter eingesetzt wurde. </a:t>
            </a:r>
          </a:p>
          <a:p>
            <a:pPr lvl="2"/>
            <a:r>
              <a:rPr lang="de-AT" dirty="0"/>
              <a:t>Im Jahr 2021 betrug Deutschlands Wasserfußabdruck 201 Mrd. m3. – </a:t>
            </a:r>
            <a:r>
              <a:rPr lang="de-AT" dirty="0">
                <a:solidFill>
                  <a:schemeClr val="bg2"/>
                </a:solidFill>
              </a:rPr>
              <a:t>88 %</a:t>
            </a:r>
            <a:r>
              <a:rPr lang="de-AT" dirty="0"/>
              <a:t> davon ging auf den Verbrauch </a:t>
            </a:r>
            <a:r>
              <a:rPr lang="de-AT" dirty="0">
                <a:solidFill>
                  <a:schemeClr val="bg2"/>
                </a:solidFill>
              </a:rPr>
              <a:t>im Ausland </a:t>
            </a:r>
            <a:r>
              <a:rPr lang="de-AT" dirty="0"/>
              <a:t>zurück.</a:t>
            </a:r>
          </a:p>
          <a:p>
            <a:pPr lvl="2"/>
            <a:r>
              <a:rPr lang="de-AT" dirty="0"/>
              <a:t>Der Wasserfußabdruck setzt sich aus „blauem Wasser“ (Oberflächenwasser oder Grundwasser, z.B. für Bewässerung) und „grünem Wasser “ (Regenwasser) zusammen.</a:t>
            </a:r>
          </a:p>
          <a:p>
            <a:pPr lvl="2"/>
            <a:r>
              <a:rPr lang="de-AT" dirty="0"/>
              <a:t>Betrachtet man ausschließlich blaues Wasser, stammen </a:t>
            </a:r>
            <a:r>
              <a:rPr lang="de-AT" dirty="0">
                <a:solidFill>
                  <a:schemeClr val="bg2"/>
                </a:solidFill>
              </a:rPr>
              <a:t>große Mengen des Deutschen Fußabdrucks </a:t>
            </a:r>
            <a:r>
              <a:rPr lang="de-AT" dirty="0"/>
              <a:t>aus den Einzugsgebieten des Ganges und des Indus. Dort trägt Deutschland zu lokalem </a:t>
            </a:r>
            <a:r>
              <a:rPr lang="de-AT" dirty="0">
                <a:solidFill>
                  <a:schemeClr val="bg2"/>
                </a:solidFill>
              </a:rPr>
              <a:t>Wasserstress </a:t>
            </a:r>
            <a:r>
              <a:rPr lang="de-AT" dirty="0"/>
              <a:t>bei.</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r>
              <a:rPr lang="de-AT" dirty="0"/>
              <a:t>s. Ressourcenbericht, S. 68/69</a:t>
            </a:r>
          </a:p>
          <a:p>
            <a:endParaRPr lang="de-AT" dirty="0"/>
          </a:p>
          <a:p>
            <a:endParaRPr lang="de-AT" dirty="0"/>
          </a:p>
          <a:p>
            <a:endParaRPr lang="de-AT" dirty="0"/>
          </a:p>
          <a:p>
            <a:endParaRPr lang="de-AT" dirty="0"/>
          </a:p>
          <a:p>
            <a:endParaRPr lang="de-AT" dirty="0"/>
          </a:p>
          <a:p>
            <a:endParaRPr lang="de-AT" dirty="0"/>
          </a:p>
          <a:p>
            <a:endParaRPr lang="de-AT" dirty="0"/>
          </a:p>
          <a:p>
            <a:endParaRPr lang="de-AT" dirty="0"/>
          </a:p>
          <a:p>
            <a:endParaRPr lang="de-AT" dirty="0"/>
          </a:p>
          <a:p>
            <a:endParaRPr lang="de-AT" dirty="0"/>
          </a:p>
          <a:p>
            <a:endParaRPr lang="de-AT"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Tree>
    <p:extLst>
      <p:ext uri="{BB962C8B-B14F-4D97-AF65-F5344CB8AC3E}">
        <p14:creationId xmlns:p14="http://schemas.microsoft.com/office/powerpoint/2010/main" val="1467235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25</a:t>
            </a:fld>
            <a:endParaRPr lang="de-DE"/>
          </a:p>
        </p:txBody>
      </p:sp>
      <p:sp>
        <p:nvSpPr>
          <p:cNvPr id="8" name="Titel 7"/>
          <p:cNvSpPr>
            <a:spLocks noGrp="1"/>
          </p:cNvSpPr>
          <p:nvPr>
            <p:ph type="title"/>
          </p:nvPr>
        </p:nvSpPr>
        <p:spPr/>
        <p:txBody>
          <a:bodyPr>
            <a:normAutofit/>
          </a:bodyPr>
          <a:lstStyle/>
          <a:p>
            <a:r>
              <a:rPr lang="de-AT" dirty="0"/>
              <a:t>2.9 (a) Deutschlands Flächenfußabdruck</a:t>
            </a:r>
            <a:endParaRPr lang="de-DE" dirty="0"/>
          </a:p>
        </p:txBody>
      </p:sp>
      <p:pic>
        <p:nvPicPr>
          <p:cNvPr id="7" name="Inhaltsplatzhalter 6" descr="Entwicklung des Ackerland-, Grünland- und Waldfußabdrucks von Deutschland, 1990–2018&#10;&#10;Die Abbildung zeigt ein gestapeltes Säulendiagramm, das aus drei Säulengruppen für Ackerland, Grünland und Wald besteht. Je eine Säulengruppe steht für die Jahre 1990, 2010 und 2018. Jede Säule zeigt den jeweiligen Flächenfußabdruck in Deutschland unterteilt in den inländischen (in dunkelgrün) und ausländischen (in hellgrün) Anteil. Von links nach rechts nimmt der ausländische Anteil in jeder Flächenkategorie im betrachteten Zeitraum zu.">
            <a:extLst>
              <a:ext uri="{FF2B5EF4-FFF2-40B4-BE49-F238E27FC236}">
                <a16:creationId xmlns:a16="http://schemas.microsoft.com/office/drawing/2014/main" id="{38588B96-DE6B-4497-BCE5-E9DB6B850C4B}"/>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2351584" y="1437102"/>
            <a:ext cx="5074778" cy="4968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Durch den Konsum von Gütern mit internationalen Lieferketten ist Deutschland für die Flächennutzung in anderen Teilen der Welt verantwortlich. </a:t>
            </a:r>
          </a:p>
          <a:p>
            <a:endParaRPr lang="de-AT" b="1" dirty="0"/>
          </a:p>
          <a:p>
            <a:r>
              <a:rPr lang="de-AT" b="1" dirty="0"/>
              <a:t>Drei Viertel der Flächen für den deutschen Konsum lagen 2018 im Ausland. </a:t>
            </a:r>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3184101"/>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149308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26</a:t>
            </a:fld>
            <a:endParaRPr lang="de-DE"/>
          </a:p>
        </p:txBody>
      </p:sp>
      <p:sp>
        <p:nvSpPr>
          <p:cNvPr id="2" name="Titel 1"/>
          <p:cNvSpPr>
            <a:spLocks noGrp="1"/>
          </p:cNvSpPr>
          <p:nvPr>
            <p:ph type="title"/>
          </p:nvPr>
        </p:nvSpPr>
        <p:spPr/>
        <p:txBody>
          <a:bodyPr/>
          <a:lstStyle/>
          <a:p>
            <a:r>
              <a:rPr lang="de-AT" dirty="0"/>
              <a:t>2.9 (b) Deutschlands Flächenfußabdruck</a:t>
            </a:r>
            <a:endParaRPr lang="de-DE" dirty="0"/>
          </a:p>
        </p:txBody>
      </p:sp>
      <p:sp>
        <p:nvSpPr>
          <p:cNvPr id="8" name="Inhaltsplatzhalter 7"/>
          <p:cNvSpPr>
            <a:spLocks noGrp="1"/>
          </p:cNvSpPr>
          <p:nvPr>
            <p:ph sz="quarter" idx="15"/>
          </p:nvPr>
        </p:nvSpPr>
        <p:spPr/>
        <p:txBody>
          <a:bodyPr/>
          <a:lstStyle/>
          <a:p>
            <a:pPr lvl="2"/>
            <a:r>
              <a:rPr lang="de-AT" dirty="0"/>
              <a:t>Analog zum Wasserfußabdruck zeigt der Flächenfußabdruck die </a:t>
            </a:r>
            <a:r>
              <a:rPr lang="de-AT" dirty="0">
                <a:solidFill>
                  <a:schemeClr val="bg2"/>
                </a:solidFill>
              </a:rPr>
              <a:t>indirekte Flächennutzung </a:t>
            </a:r>
            <a:r>
              <a:rPr lang="de-AT" dirty="0"/>
              <a:t>im In- und Ausland für in Deutschland konsumierte Güter. </a:t>
            </a:r>
          </a:p>
          <a:p>
            <a:pPr lvl="2"/>
            <a:r>
              <a:rPr lang="de-AT" dirty="0"/>
              <a:t>Weltweit ergaben im Jahr 2018 alle </a:t>
            </a:r>
            <a:r>
              <a:rPr lang="de-AT" dirty="0">
                <a:solidFill>
                  <a:schemeClr val="bg2"/>
                </a:solidFill>
              </a:rPr>
              <a:t>Landwirtschafts-, Weide- und Waldflächen </a:t>
            </a:r>
            <a:r>
              <a:rPr lang="de-AT" dirty="0"/>
              <a:t>für in Deutschland konsumierte Güter einen Flächenfußabdruck von 74 Mio. Hektar.</a:t>
            </a:r>
          </a:p>
          <a:p>
            <a:pPr lvl="2"/>
            <a:r>
              <a:rPr lang="de-AT" dirty="0"/>
              <a:t>Insgesamt </a:t>
            </a:r>
            <a:r>
              <a:rPr lang="de-AT" dirty="0">
                <a:solidFill>
                  <a:schemeClr val="bg2"/>
                </a:solidFill>
              </a:rPr>
              <a:t>drei Viertel </a:t>
            </a:r>
            <a:r>
              <a:rPr lang="de-AT" dirty="0"/>
              <a:t>(75 %) der Flächen für den deutschen Konsum lagen </a:t>
            </a:r>
            <a:r>
              <a:rPr lang="de-AT" dirty="0">
                <a:solidFill>
                  <a:schemeClr val="bg2"/>
                </a:solidFill>
              </a:rPr>
              <a:t>im Ausland</a:t>
            </a:r>
            <a:r>
              <a:rPr lang="de-AT" dirty="0"/>
              <a:t>.</a:t>
            </a:r>
          </a:p>
          <a:p>
            <a:pPr lvl="2"/>
            <a:r>
              <a:rPr lang="de-AT" dirty="0"/>
              <a:t>Ein wichtiger Faktor für die weltweite Flächennutzung ist die </a:t>
            </a:r>
            <a:r>
              <a:rPr lang="de-AT" dirty="0">
                <a:solidFill>
                  <a:schemeClr val="bg2"/>
                </a:solidFill>
              </a:rPr>
              <a:t>Ernährung</a:t>
            </a:r>
            <a:r>
              <a:rPr lang="de-AT" dirty="0"/>
              <a:t>, insbesondere der Konsum von tierischen Produkten.</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r>
              <a:rPr lang="de-AT" dirty="0"/>
              <a:t>s. Ressourcenbericht, S. 70/71</a:t>
            </a:r>
          </a:p>
          <a:p>
            <a:endParaRPr lang="de-AT" dirty="0"/>
          </a:p>
          <a:p>
            <a:pPr marL="171450" indent="-171450">
              <a:buFont typeface="Wingdings" panose="05000000000000000000" pitchFamily="2" charset="2"/>
              <a:buChar char="à"/>
            </a:pPr>
            <a:r>
              <a:rPr lang="de-AT" dirty="0"/>
              <a:t>s. Ressourcenbericht, S. 78/79</a:t>
            </a:r>
          </a:p>
          <a:p>
            <a:endParaRPr lang="de-AT"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Flächennutzung in Deutschland: Ressourcenbericht, S. 70/71</a:t>
            </a:r>
          </a:p>
          <a:p>
            <a:endParaRPr lang="de-AT" dirty="0"/>
          </a:p>
          <a:p>
            <a:pPr marL="171450" indent="-171450">
              <a:buFont typeface="Wingdings" panose="05000000000000000000" pitchFamily="2" charset="2"/>
              <a:buChar char="à"/>
            </a:pPr>
            <a:r>
              <a:rPr lang="de-AT" dirty="0"/>
              <a:t>Darstellung des Flächenfußabdrucks nach den wichtigsten Ursprungsländern:  Ressourcenbericht S. 72, Abb. 62</a:t>
            </a:r>
            <a:br>
              <a:rPr lang="de-AT" dirty="0"/>
            </a:br>
            <a:endParaRPr lang="de-AT" dirty="0"/>
          </a:p>
          <a:p>
            <a:pPr marL="171450" indent="-171450">
              <a:buFont typeface="Wingdings" panose="05000000000000000000" pitchFamily="2" charset="2"/>
              <a:buChar char="à"/>
            </a:pPr>
            <a:r>
              <a:rPr lang="de-AT" dirty="0"/>
              <a:t>Online-tool für Informationen und  Visualisierungen zum Flächenfußabdruck: </a:t>
            </a:r>
            <a:r>
              <a:rPr lang="de-AT" dirty="0">
                <a:hlinkClick r:id="rId2"/>
              </a:rPr>
              <a:t>http://scp-hat.lifecycleinitiative.org/module-2-scp-hotspots/</a:t>
            </a:r>
            <a:r>
              <a:rPr lang="de-AT" dirty="0"/>
              <a:t> </a:t>
            </a:r>
          </a:p>
          <a:p>
            <a:endParaRPr lang="de-AT" dirty="0"/>
          </a:p>
          <a:p>
            <a:endParaRPr lang="de-AT" dirty="0"/>
          </a:p>
          <a:p>
            <a:endParaRPr lang="de-AT" dirty="0"/>
          </a:p>
          <a:p>
            <a:endParaRPr lang="de-AT"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spTree>
    <p:extLst>
      <p:ext uri="{BB962C8B-B14F-4D97-AF65-F5344CB8AC3E}">
        <p14:creationId xmlns:p14="http://schemas.microsoft.com/office/powerpoint/2010/main" val="1064501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27</a:t>
            </a:fld>
            <a:endParaRPr lang="de-DE"/>
          </a:p>
        </p:txBody>
      </p:sp>
      <p:sp>
        <p:nvSpPr>
          <p:cNvPr id="8" name="Titel 7"/>
          <p:cNvSpPr>
            <a:spLocks noGrp="1"/>
          </p:cNvSpPr>
          <p:nvPr>
            <p:ph type="title"/>
          </p:nvPr>
        </p:nvSpPr>
        <p:spPr/>
        <p:txBody>
          <a:bodyPr>
            <a:normAutofit/>
          </a:bodyPr>
          <a:lstStyle/>
          <a:p>
            <a:r>
              <a:rPr lang="de-AT" dirty="0"/>
              <a:t>3.1 (a) Rohstoffeinsatz in der Wirtschaft</a:t>
            </a:r>
            <a:endParaRPr lang="de-DE" dirty="0"/>
          </a:p>
        </p:txBody>
      </p:sp>
      <p:pic>
        <p:nvPicPr>
          <p:cNvPr id="7" name="Inhaltsplatzhalter 6" descr="Rohstoffeinsatz ( RMI ) in Deutschland nach Rohstoffgruppen, 2010–2020&#10;&#10;Die Abbildung zeigt in Form eines Säulendiagrammes die Entwicklung des Rohstoffeinsatzes in Deutschland für die Jahre 2010 bis 2020. Alle Säulen sind jeweils in die vier Materialgruppen eingeteilt - Biomasse (in grün), fossile Energieträger (in grau), nicht-metallische Mineralien (in orange) und Metallerze (in blau). Der linke Teil der Grafik zeigt den Rohstoffeinsatz basierend auf Werten von Destatis für die Jahre 2010, 2014 und 2018. Die Säulen zeigen einen deutlichen Anstieg. Der rechte Teil der Grafik ist durch einen vertikalen Strich abgetrennt und zeigt den Rohstoffeinsatz berechnet nach EU-Standardmethode für die Jahre 2010-2020. Die Zahlen zeigen keinen eindeutigen Trend. Im Vergleich zum Jahr 2010 ist der Rohstoffeinsatz im Jahr 2020 gesunken.">
            <a:extLst>
              <a:ext uri="{FF2B5EF4-FFF2-40B4-BE49-F238E27FC236}">
                <a16:creationId xmlns:a16="http://schemas.microsoft.com/office/drawing/2014/main" id="{7840F853-8580-4D1F-B424-0D427CDF06F0}"/>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539988" y="1944000"/>
            <a:ext cx="8022802" cy="3492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Der Rohstoffeinsatz der deutschen Wirtschaft blieb zwischen 2010 und 2019 nahezu gleich und hat sich mit </a:t>
            </a:r>
          </a:p>
          <a:p>
            <a:r>
              <a:rPr lang="de-AT" b="1" dirty="0"/>
              <a:t>2.636 Mio. t im Jahr 2019 auf hohem Niveau stabilisiert. </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852936"/>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724012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28</a:t>
            </a:fld>
            <a:endParaRPr lang="de-DE"/>
          </a:p>
        </p:txBody>
      </p:sp>
      <p:sp>
        <p:nvSpPr>
          <p:cNvPr id="2" name="Titel 1"/>
          <p:cNvSpPr>
            <a:spLocks noGrp="1"/>
          </p:cNvSpPr>
          <p:nvPr>
            <p:ph type="title"/>
          </p:nvPr>
        </p:nvSpPr>
        <p:spPr/>
        <p:txBody>
          <a:bodyPr/>
          <a:lstStyle/>
          <a:p>
            <a:r>
              <a:rPr lang="de-AT" dirty="0"/>
              <a:t>3.1 (b) Rohstoffeinsatz in der Wirtschaft</a:t>
            </a:r>
            <a:endParaRPr lang="de-DE" dirty="0"/>
          </a:p>
        </p:txBody>
      </p:sp>
      <p:sp>
        <p:nvSpPr>
          <p:cNvPr id="8" name="Inhaltsplatzhalter 7"/>
          <p:cNvSpPr>
            <a:spLocks noGrp="1"/>
          </p:cNvSpPr>
          <p:nvPr>
            <p:ph sz="quarter" idx="15"/>
          </p:nvPr>
        </p:nvSpPr>
        <p:spPr/>
        <p:txBody>
          <a:bodyPr/>
          <a:lstStyle/>
          <a:p>
            <a:pPr lvl="2"/>
            <a:r>
              <a:rPr lang="de-AT" dirty="0"/>
              <a:t>Für die Herstellung von Gütern sind Rohstoffe ein wichtiger Produktionsfaktor. </a:t>
            </a:r>
          </a:p>
          <a:p>
            <a:pPr lvl="2"/>
            <a:r>
              <a:rPr lang="de-AT" dirty="0"/>
              <a:t>Der Indikator </a:t>
            </a:r>
            <a:r>
              <a:rPr lang="de-AT" dirty="0">
                <a:solidFill>
                  <a:schemeClr val="bg2"/>
                </a:solidFill>
              </a:rPr>
              <a:t>Primärrohstoffeinsatz</a:t>
            </a:r>
            <a:r>
              <a:rPr lang="de-AT" dirty="0"/>
              <a:t> oder kurz „Rohstoffeinsatz“ (RMI; engl. </a:t>
            </a:r>
            <a:r>
              <a:rPr lang="de-AT" dirty="0" err="1"/>
              <a:t>Raw</a:t>
            </a:r>
            <a:r>
              <a:rPr lang="de-AT" dirty="0"/>
              <a:t> Material Input)    umfasst alle Rohstoffe für die Herstellung von Gütern in deutschen Betrieben für die Endnachfrage im Inland oder für den Export. </a:t>
            </a:r>
          </a:p>
          <a:p>
            <a:pPr lvl="2"/>
            <a:r>
              <a:rPr lang="de-AT" dirty="0"/>
              <a:t>Zur Berechnung des Rohstoffeinsatzes werden alle Importe inklusiver ihrer </a:t>
            </a:r>
            <a:r>
              <a:rPr lang="de-AT" dirty="0">
                <a:solidFill>
                  <a:schemeClr val="bg2"/>
                </a:solidFill>
              </a:rPr>
              <a:t>Rohstoffrucksäcke</a:t>
            </a:r>
            <a:r>
              <a:rPr lang="de-AT" dirty="0"/>
              <a:t> (Ressourcenbericht, S. 28/29) berücksichtigt.</a:t>
            </a:r>
          </a:p>
          <a:p>
            <a:pPr lvl="2"/>
            <a:r>
              <a:rPr lang="de-AT" dirty="0"/>
              <a:t>Insgesamt belief sich der Rohstoffeinsatz Deutschlands 2019 auf 2.636 Mio. t. Er hat sich </a:t>
            </a:r>
            <a:r>
              <a:rPr lang="de-AT" dirty="0">
                <a:solidFill>
                  <a:schemeClr val="bg2"/>
                </a:solidFill>
              </a:rPr>
              <a:t>seit 2010 nicht maßgeblich verändert</a:t>
            </a:r>
            <a:r>
              <a:rPr lang="de-AT" dirty="0"/>
              <a:t>.</a:t>
            </a:r>
          </a:p>
          <a:p>
            <a:pPr lvl="2"/>
            <a:r>
              <a:rPr lang="de-AT" dirty="0"/>
              <a:t>Wie viele Rohstoffe zum Einsatz kommen, ist in jedem Wirtschaftssektor unterschiedlich.</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r>
              <a:rPr lang="de-AT" dirty="0"/>
              <a:t>s. Ressourcenbericht, S. 28/29</a:t>
            </a:r>
          </a:p>
          <a:p>
            <a:endParaRPr lang="de-AT" dirty="0"/>
          </a:p>
          <a:p>
            <a:endParaRPr lang="de-AT" dirty="0"/>
          </a:p>
          <a:p>
            <a:endParaRPr lang="de-AT" dirty="0"/>
          </a:p>
          <a:p>
            <a:endParaRPr lang="de-AT" dirty="0"/>
          </a:p>
          <a:p>
            <a:endParaRPr lang="de-AT" dirty="0"/>
          </a:p>
          <a:p>
            <a:endParaRPr lang="de-AT" dirty="0"/>
          </a:p>
          <a:p>
            <a:endParaRPr lang="de-AT" dirty="0"/>
          </a:p>
          <a:p>
            <a:endParaRPr lang="de-AT"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Rohstoffeinsatz (RMI) in Deutschland nach Gütergruppen/Sektoren: s. Ressourcenbericht, S. 37, Abb. 26</a:t>
            </a:r>
          </a:p>
          <a:p>
            <a:endParaRPr lang="de-AT" dirty="0"/>
          </a:p>
          <a:p>
            <a:endParaRPr lang="de-AT" dirty="0"/>
          </a:p>
          <a:p>
            <a:endParaRPr lang="de-AT"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Tree>
    <p:extLst>
      <p:ext uri="{BB962C8B-B14F-4D97-AF65-F5344CB8AC3E}">
        <p14:creationId xmlns:p14="http://schemas.microsoft.com/office/powerpoint/2010/main" val="1294810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29</a:t>
            </a:fld>
            <a:endParaRPr lang="de-DE"/>
          </a:p>
        </p:txBody>
      </p:sp>
      <p:sp>
        <p:nvSpPr>
          <p:cNvPr id="8" name="Titel 7"/>
          <p:cNvSpPr>
            <a:spLocks noGrp="1"/>
          </p:cNvSpPr>
          <p:nvPr>
            <p:ph type="title"/>
          </p:nvPr>
        </p:nvSpPr>
        <p:spPr/>
        <p:txBody>
          <a:bodyPr>
            <a:normAutofit/>
          </a:bodyPr>
          <a:lstStyle/>
          <a:p>
            <a:r>
              <a:rPr lang="de-AT" dirty="0"/>
              <a:t>3.2 (a) Gesamtrohstoffproduktivität</a:t>
            </a:r>
            <a:endParaRPr lang="de-DE" dirty="0"/>
          </a:p>
        </p:txBody>
      </p:sp>
      <p:pic>
        <p:nvPicPr>
          <p:cNvPr id="7" name="Inhaltsplatzhalter 6" descr="Entwicklung der Gesamtrohstoffproduktivität in Deutschland im Vergleich zweier Methoden, 2010–2019&#10;&#10;Diese Abbildung zeigt eine Liniengrafik mit fünf Linien: Die Entwicklung des BIP zuzüglich des Werts der Importe sowie des RMI und der Gesamtrohstoffproduktivität, jeweils nach zwei Berechnungsmethoden – Destatis und EU-Standardmethode – für den Zeitraum 2010 bis 2019. Außerdem ist für die Gesamtrohstoffproduktivität auch der jährliche Anstieg im Zeitraum 2010-2019 sowie der Zielwert des jährlichen Anstiegs für den Zeitraum 2010-2030 dargestellt. Die Gesamtrohstoffproduktivität stieg nach beiden Berechnungsmethoden zwischen 2010 und 2018 an. Die EU-Standardmethode weißt ein Plus von 12% aus, Destatis eines von 8%.">
            <a:extLst>
              <a:ext uri="{FF2B5EF4-FFF2-40B4-BE49-F238E27FC236}">
                <a16:creationId xmlns:a16="http://schemas.microsoft.com/office/drawing/2014/main" id="{731A0FE1-E7CA-4068-922A-8A3BD5567041}"/>
              </a:ext>
              <a:ext uri="{C183D7F6-B498-43B3-948B-1728B52AA6E4}">
                <adec:decorative xmlns:adec="http://schemas.microsoft.com/office/drawing/2017/decorative" val="0"/>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540000" y="1944000"/>
            <a:ext cx="8022986" cy="3564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Die Gesamtrohstoffproduktivität stieg von 2010 bis 2018 um 8 % an. Deutschland hat damit den Rohstoffeinsatz von der Wirtschaftsleistung entkoppelt.</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636912"/>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928188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3</a:t>
            </a:fld>
            <a:endParaRPr lang="de-DE"/>
          </a:p>
        </p:txBody>
      </p:sp>
      <p:sp>
        <p:nvSpPr>
          <p:cNvPr id="2" name="Titel 1"/>
          <p:cNvSpPr>
            <a:spLocks noGrp="1"/>
          </p:cNvSpPr>
          <p:nvPr>
            <p:ph type="title"/>
          </p:nvPr>
        </p:nvSpPr>
        <p:spPr/>
        <p:txBody>
          <a:bodyPr/>
          <a:lstStyle/>
          <a:p>
            <a:r>
              <a:rPr lang="de-DE" dirty="0"/>
              <a:t>Allgemeine Vorbemerkungen</a:t>
            </a:r>
          </a:p>
        </p:txBody>
      </p:sp>
      <p:sp>
        <p:nvSpPr>
          <p:cNvPr id="13" name="Inhaltsplatzhalter 9"/>
          <p:cNvSpPr>
            <a:spLocks noGrp="1"/>
          </p:cNvSpPr>
          <p:nvPr>
            <p:ph idx="1"/>
          </p:nvPr>
        </p:nvSpPr>
        <p:spPr>
          <a:xfrm>
            <a:off x="552000" y="1494000"/>
            <a:ext cx="10972800" cy="4815320"/>
          </a:xfrm>
        </p:spPr>
        <p:txBody>
          <a:bodyPr>
            <a:normAutofit lnSpcReduction="10000"/>
          </a:bodyPr>
          <a:lstStyle/>
          <a:p>
            <a:pPr>
              <a:lnSpc>
                <a:spcPct val="110000"/>
              </a:lnSpc>
            </a:pPr>
            <a:r>
              <a:rPr lang="en-GB" sz="1400" cap="none" dirty="0"/>
              <a:t>Ressourcenbericht</a:t>
            </a:r>
          </a:p>
          <a:p>
            <a:pPr marL="0" indent="0">
              <a:lnSpc>
                <a:spcPct val="110000"/>
              </a:lnSpc>
            </a:pPr>
            <a:r>
              <a:rPr lang="de-AT" sz="1400" b="0" cap="none" dirty="0"/>
              <a:t>Das Umweltbundesamt veröffentlicht seit dem Jahr 2016 einen Bericht „Die Nutzung natürlicher Ressourcen. Ressourcenbericht für Deutschland“. Darin werden die vielfältigen Zusammenhänge zwischen Ressourcenentnahme, Ressourcenkonsum und wirtschaftlicher Entwicklung untersucht und für ein fachlich interessiertes - aber nicht unbedingt spezialisiertes – Lese-Publikum aufbereitet. Nach den ersten beiden Ressourcenberichten aus den Jahren 2016 und 2018 wurde im Jahr 2022 die dritte Ausgabe veröffentlicht Ein getrennt veröffentlichter Forschungsbericht dokumentiert zusätzlich die begleitenden wissenschaftlichen Arbeiten (www.umweltbundesamt.de/ressourcenbericht).</a:t>
            </a:r>
          </a:p>
          <a:p>
            <a:pPr>
              <a:lnSpc>
                <a:spcPct val="110000"/>
              </a:lnSpc>
            </a:pPr>
            <a:endParaRPr lang="de-AT" sz="1400" cap="none" dirty="0"/>
          </a:p>
          <a:p>
            <a:pPr>
              <a:lnSpc>
                <a:spcPct val="110000"/>
              </a:lnSpc>
            </a:pPr>
            <a:r>
              <a:rPr lang="de-AT" sz="1400" cap="none" dirty="0"/>
              <a:t>Begleitmaterialien</a:t>
            </a:r>
          </a:p>
          <a:p>
            <a:pPr marL="0" indent="0">
              <a:lnSpc>
                <a:spcPct val="110000"/>
              </a:lnSpc>
            </a:pPr>
            <a:r>
              <a:rPr lang="de-AT" sz="1400" b="0" cap="none" dirty="0"/>
              <a:t>Ziel der vorliegenden Begleitmaterialien ist es, ausgewählte Inhalte aus dem Ressourcenbericht in Form einer Power Point Präsentation (PPP) zusammenzufassen, z. B. um die Nutzung im Lehrbetrieb oder anderen Bildungseinrichtungen zu unterstützen. Die Begleitmaterialien bestehen aus dieser Präsentation sowie aus einem Begleittext (ebenfalls verfügbar unter www.umweltbundesamt.de/ressourcenbericht), die beide derselben inhaltlicher Struktur modulartig folgen und somit gemeinsam verwendet werden können.</a:t>
            </a:r>
          </a:p>
          <a:p>
            <a:pPr marL="0" indent="0">
              <a:lnSpc>
                <a:spcPct val="110000"/>
              </a:lnSpc>
            </a:pPr>
            <a:endParaRPr lang="de-AT" sz="1400" b="0" cap="none" dirty="0">
              <a:solidFill>
                <a:srgbClr val="FF0000"/>
              </a:solidFill>
            </a:endParaRPr>
          </a:p>
          <a:p>
            <a:pPr marL="0" indent="0">
              <a:lnSpc>
                <a:spcPct val="110000"/>
              </a:lnSpc>
            </a:pPr>
            <a:r>
              <a:rPr lang="de-AT" sz="1400" cap="none" dirty="0"/>
              <a:t>Verwendung der Begleitmaterialien (Begleitfolien und Begleittext)</a:t>
            </a:r>
          </a:p>
          <a:p>
            <a:pPr marL="0" indent="0">
              <a:lnSpc>
                <a:spcPct val="110000"/>
              </a:lnSpc>
            </a:pPr>
            <a:r>
              <a:rPr lang="de-AT" sz="1400" b="0" cap="none" dirty="0"/>
              <a:t>Die „Begleitfolien“ in Form einer Power Point Präsentation (PPP) und der dazugehörende „Begleittext“ zeigt für jedes thematische Hauptkapitel die relevanten Grafiken und Diagramme des Ressourcenberichts 2022 und die wichtigsten aus den jeweiligen Abbildungen abzuleitenden Kernaussagen. Jede Seite der PPP mit einer Abbildung wird ergänzt durch eine Seite, die zusätzliche Erläuterungen zur Abbildung sowie zum Themenfeld insgesamt enthält. Der Fokus liegt dabei nicht auf der Wiederholung von Zahlen aus den Abbildungen aus dem Ressourcenbericht, sondern auf der Beschreibung von wichtigen Trends und Entwicklungen und der Einordnung in den thematischen Kontext. Zudem wird auf inhaltlich zusammenhängende Kapitel im Bericht und auf externe Quellen verwiesen. Die externen Verweise beinhalten insbesondere Online-Tools oder interaktive Websites, um die Inhalte mit weiterführenden Übungen zu vertiefen. Der zu diesen PPP gehörende Begleittext erläutert die Inhalte in größerem Detail und zeigt Zusammenhänge auf. Zusätzlich werden Fragestellungen und entsprechende Antwortmöglichkeiten zur Anregung von Diskussionen angeführt.</a:t>
            </a:r>
          </a:p>
          <a:p>
            <a:pPr>
              <a:lnSpc>
                <a:spcPct val="110000"/>
              </a:lnSpc>
            </a:pPr>
            <a:endParaRPr lang="en-GB" sz="1400" dirty="0"/>
          </a:p>
        </p:txBody>
      </p:sp>
      <p:sp>
        <p:nvSpPr>
          <p:cNvPr id="7" name="Textplatzhalter 6">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
        <p:nvSpPr>
          <p:cNvPr id="8"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Tree>
    <p:extLst>
      <p:ext uri="{BB962C8B-B14F-4D97-AF65-F5344CB8AC3E}">
        <p14:creationId xmlns:p14="http://schemas.microsoft.com/office/powerpoint/2010/main" val="30395740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30</a:t>
            </a:fld>
            <a:endParaRPr lang="de-DE"/>
          </a:p>
        </p:txBody>
      </p:sp>
      <p:sp>
        <p:nvSpPr>
          <p:cNvPr id="2" name="Titel 1"/>
          <p:cNvSpPr>
            <a:spLocks noGrp="1"/>
          </p:cNvSpPr>
          <p:nvPr>
            <p:ph type="title"/>
          </p:nvPr>
        </p:nvSpPr>
        <p:spPr/>
        <p:txBody>
          <a:bodyPr/>
          <a:lstStyle/>
          <a:p>
            <a:r>
              <a:rPr lang="de-AT" dirty="0"/>
              <a:t>3.2 (b) Gesamtrohstoffproduktivität</a:t>
            </a:r>
            <a:endParaRPr lang="de-DE" dirty="0"/>
          </a:p>
        </p:txBody>
      </p:sp>
      <p:sp>
        <p:nvSpPr>
          <p:cNvPr id="8" name="Inhaltsplatzhalter 7"/>
          <p:cNvSpPr>
            <a:spLocks noGrp="1"/>
          </p:cNvSpPr>
          <p:nvPr>
            <p:ph sz="quarter" idx="15"/>
          </p:nvPr>
        </p:nvSpPr>
        <p:spPr/>
        <p:txBody>
          <a:bodyPr/>
          <a:lstStyle/>
          <a:p>
            <a:pPr lvl="2"/>
            <a:r>
              <a:rPr lang="de-AT" dirty="0"/>
              <a:t>Die Gesamtrohstoffproduktivität vergleicht die Menge benötigter Rohstoffe (inkl. Rucksäcke) mit dem Wert daraus produzierter Güter und ist damit ein wichtiger </a:t>
            </a:r>
            <a:r>
              <a:rPr lang="de-AT" dirty="0">
                <a:solidFill>
                  <a:schemeClr val="bg2"/>
                </a:solidFill>
              </a:rPr>
              <a:t>Indikator für die effiziente Nutzung von Rohstoffen</a:t>
            </a:r>
            <a:r>
              <a:rPr lang="de-AT" dirty="0"/>
              <a:t>. </a:t>
            </a:r>
          </a:p>
          <a:p>
            <a:pPr lvl="2"/>
            <a:r>
              <a:rPr lang="de-AT" dirty="0"/>
              <a:t>Rechnerisch ergibt sich die Gesamtrohstoffproduktivität aus der Summe von Bruttoinlandsprodukt und Importen geteilt durch den Primärrohstoffeinsatz.</a:t>
            </a:r>
          </a:p>
          <a:p>
            <a:pPr lvl="2"/>
            <a:r>
              <a:rPr lang="de-AT" dirty="0"/>
              <a:t>Festgelegtes Ziel</a:t>
            </a:r>
            <a:r>
              <a:rPr lang="de-AT" dirty="0">
                <a:solidFill>
                  <a:schemeClr val="bg2"/>
                </a:solidFill>
              </a:rPr>
              <a:t> </a:t>
            </a:r>
            <a:r>
              <a:rPr lang="de-AT" dirty="0"/>
              <a:t>der deutschen </a:t>
            </a:r>
            <a:r>
              <a:rPr lang="de-AT" dirty="0">
                <a:solidFill>
                  <a:schemeClr val="bg2"/>
                </a:solidFill>
              </a:rPr>
              <a:t>Nachhaltigkeitsstrategie sowie ProgRess III</a:t>
            </a:r>
            <a:r>
              <a:rPr lang="de-AT" dirty="0"/>
              <a:t> ist eine Wachstumsrate der Gesamtrohstoffproduktivität von 1,6% pro Jahr bis zum Jahr 2030. </a:t>
            </a:r>
          </a:p>
          <a:p>
            <a:pPr lvl="2"/>
            <a:r>
              <a:rPr lang="de-AT" dirty="0"/>
              <a:t>Das tatsächliche jährliche Wachstum der Gesamtrohstoffproduktivität liegt bisher mit 0,9% von 2010 bis 2018 unter dem angestrebten Ziel. </a:t>
            </a:r>
          </a:p>
          <a:p>
            <a:pPr lvl="2"/>
            <a:r>
              <a:rPr lang="de-AT" dirty="0"/>
              <a:t>Trotzdem hat Deutschland den </a:t>
            </a:r>
            <a:r>
              <a:rPr lang="de-AT" dirty="0">
                <a:solidFill>
                  <a:schemeClr val="bg2"/>
                </a:solidFill>
              </a:rPr>
              <a:t>Rohstoffeinsatz von der Wirtschaftsleistung entkoppelt</a:t>
            </a:r>
            <a:r>
              <a:rPr lang="de-AT" dirty="0"/>
              <a:t>, da die Wirtschaftswachstumsrate schneller anstieg als jene des Rohstoffeinsatzes. </a:t>
            </a:r>
          </a:p>
          <a:p>
            <a:pPr lvl="2"/>
            <a:r>
              <a:rPr lang="de-AT" dirty="0"/>
              <a:t>Auf internationaler Ebene vergleicht man die Wirtschaftsleistung (BIP) u.a. mit dem Rohstoffkonsum (RMC), um eine etwaige Entkopplung zu ermitteln.</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endParaRPr lang="de-AT" dirty="0"/>
          </a:p>
          <a:p>
            <a:endParaRPr lang="de-AT" dirty="0"/>
          </a:p>
          <a:p>
            <a:pPr marL="171450" indent="-171450">
              <a:buFont typeface="Wingdings" panose="05000000000000000000" pitchFamily="2" charset="2"/>
              <a:buChar char="à"/>
            </a:pPr>
            <a:r>
              <a:rPr lang="de-AT" dirty="0"/>
              <a:t>Entkopplung international: s. Ressourcenbericht, S. 39, Abb.29</a:t>
            </a:r>
          </a:p>
          <a:p>
            <a:endParaRPr lang="de-AT"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Online-tool für den Vergleich von Entkopplungstrends für verschiedene Umweltindikatoren (z. B. THG-Emissionen, Wassernutzung) und unterschiedliche Länder: </a:t>
            </a:r>
            <a:r>
              <a:rPr lang="de-AT" dirty="0">
                <a:hlinkClick r:id="rId2"/>
              </a:rPr>
              <a:t>http://scp-hat.lifecycleinitiative.org/module-2-scp-hotspots/</a:t>
            </a:r>
            <a:r>
              <a:rPr lang="de-AT" dirty="0"/>
              <a:t> (Module 2 Hotspots </a:t>
            </a:r>
            <a:r>
              <a:rPr lang="de-AT" dirty="0" err="1"/>
              <a:t>Identification</a:t>
            </a:r>
            <a:r>
              <a:rPr lang="de-AT" dirty="0"/>
              <a:t> – </a:t>
            </a:r>
            <a:r>
              <a:rPr lang="de-AT" dirty="0" err="1"/>
              <a:t>sustainability</a:t>
            </a:r>
            <a:r>
              <a:rPr lang="de-AT" dirty="0"/>
              <a:t> </a:t>
            </a:r>
            <a:r>
              <a:rPr lang="de-AT" dirty="0" err="1"/>
              <a:t>trends</a:t>
            </a:r>
            <a:r>
              <a:rPr lang="de-AT" dirty="0"/>
              <a:t>)</a:t>
            </a:r>
          </a:p>
          <a:p>
            <a:endParaRPr lang="de-AT" dirty="0"/>
          </a:p>
          <a:p>
            <a:endParaRPr lang="de-AT" dirty="0"/>
          </a:p>
          <a:p>
            <a:endParaRPr lang="de-AT"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spTree>
    <p:extLst>
      <p:ext uri="{BB962C8B-B14F-4D97-AF65-F5344CB8AC3E}">
        <p14:creationId xmlns:p14="http://schemas.microsoft.com/office/powerpoint/2010/main" val="25609853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31</a:t>
            </a:fld>
            <a:endParaRPr lang="de-DE"/>
          </a:p>
        </p:txBody>
      </p:sp>
      <p:sp>
        <p:nvSpPr>
          <p:cNvPr id="8" name="Titel 7"/>
          <p:cNvSpPr>
            <a:spLocks noGrp="1"/>
          </p:cNvSpPr>
          <p:nvPr>
            <p:ph type="title"/>
          </p:nvPr>
        </p:nvSpPr>
        <p:spPr/>
        <p:txBody>
          <a:bodyPr>
            <a:normAutofit/>
          </a:bodyPr>
          <a:lstStyle/>
          <a:p>
            <a:r>
              <a:rPr lang="de-AT" dirty="0"/>
              <a:t>3.3 (a) </a:t>
            </a:r>
            <a:r>
              <a:rPr lang="de-DE" dirty="0"/>
              <a:t>Sekundärrohstoffe in einer zirkulären Wirtschaft </a:t>
            </a:r>
          </a:p>
        </p:txBody>
      </p:sp>
      <p:pic>
        <p:nvPicPr>
          <p:cNvPr id="7" name="Inhaltsplatzhalter 6" descr="Direkte Rohstoffflüsse durch die deutsche Wirtschaft nach Rohstoffgruppen, 2019&#10;&#10;Die Abbildung zeigt in Form eines Fluss-Diagramms die Rohstoffflüsse durch die deutsche Wirtschaft, unterteil in die vier Rohstoffgruppen Biomasse (in grün), fossile Energieträger (in grau), nicht-metallische Mineralien (in orange) und Metallerze (in blau). Es zeigt sich, dass nur ein sehr kleiner Anteil der Materialien rezykliert werden (in lila). Viele Materialien werden energetisch genutzt oder fließen in die anthropogenen Bestände.">
            <a:extLst>
              <a:ext uri="{FF2B5EF4-FFF2-40B4-BE49-F238E27FC236}">
                <a16:creationId xmlns:a16="http://schemas.microsoft.com/office/drawing/2014/main" id="{8FA8286D-0824-4D12-BF8A-16EB1A7D1B15}"/>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540000" y="1771199"/>
            <a:ext cx="8039080" cy="4536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In Deutschland betrug im Jahr 2019 der Anteil von im Kreislauf geführten Materialien am gesamten verarbeiteten Material 12 %.</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636912"/>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40404651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32</a:t>
            </a:fld>
            <a:endParaRPr lang="de-DE"/>
          </a:p>
        </p:txBody>
      </p:sp>
      <p:sp>
        <p:nvSpPr>
          <p:cNvPr id="2" name="Titel 1"/>
          <p:cNvSpPr>
            <a:spLocks noGrp="1"/>
          </p:cNvSpPr>
          <p:nvPr>
            <p:ph type="title"/>
          </p:nvPr>
        </p:nvSpPr>
        <p:spPr/>
        <p:txBody>
          <a:bodyPr/>
          <a:lstStyle/>
          <a:p>
            <a:r>
              <a:rPr lang="de-AT" dirty="0"/>
              <a:t>3.3 (b) </a:t>
            </a:r>
            <a:r>
              <a:rPr lang="de-DE" dirty="0"/>
              <a:t>Sekundärrohstoffe in einer zirkulären Wirtschaft </a:t>
            </a:r>
          </a:p>
        </p:txBody>
      </p:sp>
      <p:sp>
        <p:nvSpPr>
          <p:cNvPr id="8" name="Inhaltsplatzhalter 7"/>
          <p:cNvSpPr>
            <a:spLocks noGrp="1"/>
          </p:cNvSpPr>
          <p:nvPr>
            <p:ph sz="quarter" idx="15"/>
          </p:nvPr>
        </p:nvSpPr>
        <p:spPr/>
        <p:txBody>
          <a:bodyPr/>
          <a:lstStyle/>
          <a:p>
            <a:pPr lvl="2"/>
            <a:r>
              <a:rPr lang="de-AT" dirty="0">
                <a:solidFill>
                  <a:schemeClr val="bg2"/>
                </a:solidFill>
              </a:rPr>
              <a:t>Geschlossene Stoffkreisläufe </a:t>
            </a:r>
            <a:r>
              <a:rPr lang="de-AT" dirty="0"/>
              <a:t>in Produktion und Konsum sind wichtig für </a:t>
            </a:r>
            <a:r>
              <a:rPr lang="de-AT" dirty="0">
                <a:solidFill>
                  <a:schemeClr val="bg2"/>
                </a:solidFill>
              </a:rPr>
              <a:t>Ressourcenschonung</a:t>
            </a:r>
            <a:r>
              <a:rPr lang="de-AT" dirty="0"/>
              <a:t> und Klimaschutz. </a:t>
            </a:r>
          </a:p>
          <a:p>
            <a:pPr lvl="2"/>
            <a:r>
              <a:rPr lang="de-AT" dirty="0"/>
              <a:t>Eine zirkuläre Wirtschaft zielt auf die Kreislaufführung und das Vermeiden bzw. Recycling von Abfällen ab, um den Bedarf an Primärrohstoffen zu senken.</a:t>
            </a:r>
          </a:p>
          <a:p>
            <a:pPr lvl="2"/>
            <a:r>
              <a:rPr lang="de-AT" dirty="0"/>
              <a:t>In Deutschland betrug der Anteil von im Kreislauf geführten Materialien am gesamten verarbeiteten Material (= „</a:t>
            </a:r>
            <a:r>
              <a:rPr lang="de-AT" dirty="0">
                <a:solidFill>
                  <a:schemeClr val="bg2"/>
                </a:solidFill>
              </a:rPr>
              <a:t>Substitutionsquote</a:t>
            </a:r>
            <a:r>
              <a:rPr lang="de-AT" dirty="0"/>
              <a:t>“) </a:t>
            </a:r>
            <a:r>
              <a:rPr lang="de-AT" dirty="0">
                <a:solidFill>
                  <a:schemeClr val="bg2"/>
                </a:solidFill>
              </a:rPr>
              <a:t>12 %</a:t>
            </a:r>
            <a:r>
              <a:rPr lang="de-AT" dirty="0"/>
              <a:t> im Jahr 2019.</a:t>
            </a:r>
          </a:p>
          <a:p>
            <a:pPr lvl="2"/>
            <a:r>
              <a:rPr lang="de-AT" dirty="0"/>
              <a:t>Manche Materialien eignen sich jedoch nicht für eine Kreislaufführung: </a:t>
            </a:r>
          </a:p>
          <a:p>
            <a:pPr lvl="4"/>
            <a:r>
              <a:rPr lang="de-AT" dirty="0"/>
              <a:t>Fossile Rohstoffe werden zum Großteil zur Energiegewinnung verbrannt, nachwachsende Rohstoffe dienen als Nahrung oder Futtermittel. </a:t>
            </a:r>
          </a:p>
          <a:p>
            <a:pPr lvl="4"/>
            <a:r>
              <a:rPr lang="de-AT" dirty="0"/>
              <a:t>Etwa die Hälfte der stofflich genutzten Materialien fließt in das „</a:t>
            </a:r>
            <a:r>
              <a:rPr lang="de-AT" dirty="0">
                <a:solidFill>
                  <a:schemeClr val="bg2"/>
                </a:solidFill>
              </a:rPr>
              <a:t>anthropogene Lager</a:t>
            </a:r>
            <a:r>
              <a:rPr lang="de-AT" dirty="0"/>
              <a:t>“ (Infrastrukturen, Bauwerke oder langlebige Konsumgüter). Sie sind </a:t>
            </a:r>
            <a:r>
              <a:rPr lang="de-AT" dirty="0">
                <a:solidFill>
                  <a:schemeClr val="bg2"/>
                </a:solidFill>
              </a:rPr>
              <a:t>erst nach langer Zeit </a:t>
            </a:r>
            <a:r>
              <a:rPr lang="de-AT" dirty="0"/>
              <a:t>– am Ende des Lebenszyklus – wieder als Sekundärrohstoffe </a:t>
            </a:r>
            <a:r>
              <a:rPr lang="de-AT" dirty="0">
                <a:solidFill>
                  <a:schemeClr val="bg2"/>
                </a:solidFill>
              </a:rPr>
              <a:t>verfügbar</a:t>
            </a:r>
            <a:r>
              <a:rPr lang="de-AT" dirty="0"/>
              <a:t>. </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endParaRPr lang="de-AT" dirty="0"/>
          </a:p>
          <a:p>
            <a:endParaRPr lang="de-AT" dirty="0"/>
          </a:p>
          <a:p>
            <a:endParaRPr lang="de-AT" dirty="0"/>
          </a:p>
          <a:p>
            <a:endParaRPr lang="de-AT" dirty="0"/>
          </a:p>
          <a:p>
            <a:endParaRPr lang="de-AT" dirty="0"/>
          </a:p>
          <a:p>
            <a:endParaRPr lang="de-AT" dirty="0"/>
          </a:p>
          <a:p>
            <a:endParaRPr lang="de-AT" dirty="0"/>
          </a:p>
          <a:p>
            <a:endParaRPr lang="de-AT" u="sng"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Auswirkungen einer Erhöhung der Recyclingraten von Kupfer, Eisen und Aluminium auf den Rohstoffkonsum Deutschlands: Ressourcenbericht, S. 89, Abb. 76</a:t>
            </a:r>
          </a:p>
          <a:p>
            <a:endParaRPr lang="de-AT" dirty="0"/>
          </a:p>
          <a:p>
            <a:endParaRPr lang="de-AT"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Tree>
    <p:extLst>
      <p:ext uri="{BB962C8B-B14F-4D97-AF65-F5344CB8AC3E}">
        <p14:creationId xmlns:p14="http://schemas.microsoft.com/office/powerpoint/2010/main" val="20443706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33</a:t>
            </a:fld>
            <a:endParaRPr lang="de-DE"/>
          </a:p>
        </p:txBody>
      </p:sp>
      <p:sp>
        <p:nvSpPr>
          <p:cNvPr id="8" name="Titel 7"/>
          <p:cNvSpPr>
            <a:spLocks noGrp="1"/>
          </p:cNvSpPr>
          <p:nvPr>
            <p:ph type="title"/>
          </p:nvPr>
        </p:nvSpPr>
        <p:spPr/>
        <p:txBody>
          <a:bodyPr>
            <a:normAutofit/>
          </a:bodyPr>
          <a:lstStyle/>
          <a:p>
            <a:r>
              <a:rPr lang="de-AT" dirty="0"/>
              <a:t>3.4 (a) </a:t>
            </a:r>
            <a:r>
              <a:rPr lang="de-DE" dirty="0"/>
              <a:t>Rohstoffe für den Konsum</a:t>
            </a:r>
          </a:p>
        </p:txBody>
      </p:sp>
      <p:pic>
        <p:nvPicPr>
          <p:cNvPr id="7" name="Inhaltsplatzhalter 6" descr="Entwicklung des Rohstoffkonsums (RMC) in Deutschland nach Rohstoffgruppen, 2008–2020&#10;&#10;Die Abbildung zeigt ein gestapeltes Flächendiagramm sowie eine alleinstehende Säule. Beide sind unterteilt in die vier Hauptmaterialgruppen - Biomasse (in grün), fossile Energieträger (in grau), nicht-metallische Mineralien (in orange) und Metallerze (in blau). Das Flächendiagramm zeigt die Entwicklung des Rohstoffkonsums der vier Gruppen für die Jahre 2008 bis 2019. Der Rohstoffkonsum zeigt Schwankungen, veränderte sich aber über den gesamten Zeitraum nur wenig. Das Jahr 2020 ist als Säule dargestellt, da es sich bei den Werten für 2020 um Schätzungen handelt. Hier zeigt sich eine Abnahme gegenüber dem Jahr 2019.">
            <a:extLst>
              <a:ext uri="{FF2B5EF4-FFF2-40B4-BE49-F238E27FC236}">
                <a16:creationId xmlns:a16="http://schemas.microsoft.com/office/drawing/2014/main" id="{F0ABBE93-C16E-4A74-A39C-BF83794645FC}"/>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2567608" y="1377328"/>
            <a:ext cx="4840106" cy="5004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Im Jahr 2019 betrug Deutschlands Rohstoffkonsum (RMC) 1.328 Mio. Tonnen oder 16,0 Tonnen pro Kopf. </a:t>
            </a:r>
          </a:p>
          <a:p>
            <a:endParaRPr lang="de-AT" b="1" dirty="0"/>
          </a:p>
          <a:p>
            <a:r>
              <a:rPr lang="de-AT" b="1" dirty="0"/>
              <a:t>Zwischen 2008 und 2019 hat sich der Rohstoffkonsum nur wenig verändert </a:t>
            </a:r>
            <a:br>
              <a:rPr lang="de-AT" b="1" dirty="0"/>
            </a:br>
            <a:r>
              <a:rPr lang="de-AT" b="1" dirty="0"/>
              <a:t>(-3 %).</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3212976"/>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884780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34</a:t>
            </a:fld>
            <a:endParaRPr lang="de-DE"/>
          </a:p>
        </p:txBody>
      </p:sp>
      <p:sp>
        <p:nvSpPr>
          <p:cNvPr id="2" name="Titel 1"/>
          <p:cNvSpPr>
            <a:spLocks noGrp="1"/>
          </p:cNvSpPr>
          <p:nvPr>
            <p:ph type="title"/>
          </p:nvPr>
        </p:nvSpPr>
        <p:spPr/>
        <p:txBody>
          <a:bodyPr/>
          <a:lstStyle/>
          <a:p>
            <a:r>
              <a:rPr lang="de-AT" dirty="0"/>
              <a:t>3.4 (b) </a:t>
            </a:r>
            <a:r>
              <a:rPr lang="de-DE" dirty="0"/>
              <a:t>Rohstoffe für den Konsum</a:t>
            </a:r>
          </a:p>
        </p:txBody>
      </p:sp>
      <p:sp>
        <p:nvSpPr>
          <p:cNvPr id="8" name="Inhaltsplatzhalter 7"/>
          <p:cNvSpPr>
            <a:spLocks noGrp="1"/>
          </p:cNvSpPr>
          <p:nvPr>
            <p:ph sz="quarter" idx="15"/>
          </p:nvPr>
        </p:nvSpPr>
        <p:spPr/>
        <p:txBody>
          <a:bodyPr/>
          <a:lstStyle/>
          <a:p>
            <a:pPr lvl="2"/>
            <a:r>
              <a:rPr lang="de-AT" dirty="0"/>
              <a:t>Die Herstellung der in Deutschland konsumierten Güter benötigt große Mengen an Rohstoffen.</a:t>
            </a:r>
          </a:p>
          <a:p>
            <a:pPr lvl="2"/>
            <a:r>
              <a:rPr lang="de-AT" dirty="0"/>
              <a:t>Die </a:t>
            </a:r>
            <a:r>
              <a:rPr lang="de-AT" dirty="0">
                <a:solidFill>
                  <a:schemeClr val="bg2"/>
                </a:solidFill>
              </a:rPr>
              <a:t>Entnahme</a:t>
            </a:r>
            <a:r>
              <a:rPr lang="de-AT" dirty="0"/>
              <a:t> erfolgt an verschiedenen Stellen </a:t>
            </a:r>
            <a:r>
              <a:rPr lang="de-AT" dirty="0">
                <a:solidFill>
                  <a:schemeClr val="bg2"/>
                </a:solidFill>
              </a:rPr>
              <a:t>entlang</a:t>
            </a:r>
            <a:r>
              <a:rPr lang="de-AT" dirty="0"/>
              <a:t> nationaler und internationaler </a:t>
            </a:r>
            <a:r>
              <a:rPr lang="de-AT" dirty="0">
                <a:solidFill>
                  <a:schemeClr val="bg2"/>
                </a:solidFill>
              </a:rPr>
              <a:t>Lieferketten</a:t>
            </a:r>
            <a:r>
              <a:rPr lang="de-AT" dirty="0"/>
              <a:t>. </a:t>
            </a:r>
          </a:p>
          <a:p>
            <a:pPr lvl="2"/>
            <a:r>
              <a:rPr lang="de-AT" dirty="0"/>
              <a:t>2019 betrug der Rohstoffkonsum 1.328 Mio. Tonnen oder 16,0 Tonnen pro Kopf.</a:t>
            </a:r>
          </a:p>
          <a:p>
            <a:pPr lvl="2"/>
            <a:r>
              <a:rPr lang="de-AT" dirty="0"/>
              <a:t>Bei </a:t>
            </a:r>
            <a:r>
              <a:rPr lang="de-AT" dirty="0">
                <a:solidFill>
                  <a:schemeClr val="bg2"/>
                </a:solidFill>
              </a:rPr>
              <a:t>fossilen Energieträgern </a:t>
            </a:r>
            <a:r>
              <a:rPr lang="de-AT" dirty="0"/>
              <a:t>ist ein starker </a:t>
            </a:r>
            <a:r>
              <a:rPr lang="de-AT" dirty="0">
                <a:solidFill>
                  <a:schemeClr val="bg2"/>
                </a:solidFill>
              </a:rPr>
              <a:t>Rückgang</a:t>
            </a:r>
            <a:r>
              <a:rPr lang="de-AT" dirty="0"/>
              <a:t> des Rohstoffkonsums seit 2008 (-14 %) erkennbar.</a:t>
            </a:r>
          </a:p>
          <a:p>
            <a:pPr lvl="2"/>
            <a:r>
              <a:rPr lang="de-AT" dirty="0"/>
              <a:t>Grund dafür ist der verstärkte Einsatz </a:t>
            </a:r>
            <a:r>
              <a:rPr lang="de-AT" dirty="0">
                <a:solidFill>
                  <a:schemeClr val="bg2"/>
                </a:solidFill>
              </a:rPr>
              <a:t>erneuerbarer Energien</a:t>
            </a:r>
            <a:r>
              <a:rPr lang="de-AT" dirty="0"/>
              <a:t>. </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r>
              <a:rPr lang="de-AT" dirty="0">
                <a:sym typeface="Wingdings" panose="05000000000000000000" pitchFamily="2" charset="2"/>
              </a:rPr>
              <a:t> s. </a:t>
            </a:r>
            <a:r>
              <a:rPr lang="de-AT" dirty="0"/>
              <a:t>Ressourcenbericht, S. 74/75</a:t>
            </a:r>
          </a:p>
          <a:p>
            <a:endParaRPr lang="de-AT" dirty="0"/>
          </a:p>
          <a:p>
            <a:endParaRPr lang="de-AT" dirty="0"/>
          </a:p>
          <a:p>
            <a:endParaRPr lang="de-AT" dirty="0"/>
          </a:p>
          <a:p>
            <a:endParaRPr lang="de-AT" dirty="0"/>
          </a:p>
          <a:p>
            <a:endParaRPr lang="de-AT" dirty="0"/>
          </a:p>
          <a:p>
            <a:endParaRPr lang="de-AT" dirty="0"/>
          </a:p>
          <a:p>
            <a:endParaRPr lang="de-AT" u="sng" dirty="0"/>
          </a:p>
          <a:p>
            <a:endParaRPr lang="de-AT" u="sng"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Online-tool mit umfassenden Informationen und Visualisierungen zur Rohstoffnutzung weltweit und nach Ländern: </a:t>
            </a:r>
            <a:r>
              <a:rPr lang="de-AT" dirty="0">
                <a:hlinkClick r:id="rId2"/>
              </a:rPr>
              <a:t>http://www.materialflows.net/</a:t>
            </a:r>
            <a:r>
              <a:rPr lang="de-AT" dirty="0"/>
              <a:t> </a:t>
            </a:r>
          </a:p>
          <a:p>
            <a:endParaRPr lang="de-AT"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spTree>
    <p:extLst>
      <p:ext uri="{BB962C8B-B14F-4D97-AF65-F5344CB8AC3E}">
        <p14:creationId xmlns:p14="http://schemas.microsoft.com/office/powerpoint/2010/main" val="21408712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35</a:t>
            </a:fld>
            <a:endParaRPr lang="de-DE"/>
          </a:p>
        </p:txBody>
      </p:sp>
      <p:sp>
        <p:nvSpPr>
          <p:cNvPr id="8" name="Titel 7"/>
          <p:cNvSpPr>
            <a:spLocks noGrp="1"/>
          </p:cNvSpPr>
          <p:nvPr>
            <p:ph type="title"/>
          </p:nvPr>
        </p:nvSpPr>
        <p:spPr/>
        <p:txBody>
          <a:bodyPr>
            <a:normAutofit/>
          </a:bodyPr>
          <a:lstStyle/>
          <a:p>
            <a:r>
              <a:rPr lang="de-AT" dirty="0"/>
              <a:t>3.5 (a) </a:t>
            </a:r>
            <a:r>
              <a:rPr lang="de-DE" dirty="0"/>
              <a:t>Zusammensetzung des Rohstoffkonsums</a:t>
            </a:r>
          </a:p>
        </p:txBody>
      </p:sp>
      <p:pic>
        <p:nvPicPr>
          <p:cNvPr id="7" name="Inhaltsplatzhalter 6" descr="Rohstoffkonsum (RMC) nach Unterkategorien sowie Rohstoffkonsum privater Haushalte und des Staates nach Bedarfsfeldern, 2019&#10;&#10;Diese Abbildung zeigt eine Säule und zwei Ringgrafiken. Die Säule zeigt die Anteile der einzelnen Kategorien der Endnachfrage am Rohstoffkonsum - „Private Haushalte“ (hellgrün), „Staat“ (dunkelgrün) und „Private Organisationen ohne Erwerbszweck“ (rot). Etwa drei Viertel entfallen auf die Kategorie „Private Haushalte“. Der linke Ring zeigt den Anteil von fünf unterschiedlichen Bedarfsfeldern am Rohstoffkonsum privater Haushalte. Die größten Bereiche sind „Ernährung“ (in Gelb), „Wohnen“ (in blau) und „Mobilität“ (in lila). Der rechte Ring zeigt den Anteil von fünf unterschiedlichen Konsumbereichen am Rohstoffkonsum des Staates. Der mit Abstand größte Ringabschnitt (in dunkelgrün), der knapp zwei Drittel ausmacht, steht für „Öffentliche Verwaltung, Verteidigung und Sozialversicherung“.&#10;">
            <a:extLst>
              <a:ext uri="{FF2B5EF4-FFF2-40B4-BE49-F238E27FC236}">
                <a16:creationId xmlns:a16="http://schemas.microsoft.com/office/drawing/2014/main" id="{BDD815C6-286F-4B78-9E77-803E37376B3A}"/>
              </a:ext>
            </a:extLst>
          </p:cNvPr>
          <p:cNvPicPr>
            <a:picLocks noGrp="1" noChangeAspect="1"/>
          </p:cNvPicPr>
          <p:nvPr>
            <p:ph sz="quarter" idx="15"/>
          </p:nvPr>
        </p:nvPicPr>
        <p:blipFill>
          <a:blip r:embed="rId3" cstate="email">
            <a:extLst>
              <a:ext uri="{28A0092B-C50C-407E-A947-70E740481C1C}">
                <a14:useLocalDpi xmlns:a14="http://schemas.microsoft.com/office/drawing/2010/main"/>
              </a:ext>
            </a:extLst>
          </a:blip>
          <a:stretch>
            <a:fillRect/>
          </a:stretch>
        </p:blipFill>
        <p:spPr>
          <a:xfrm>
            <a:off x="539987" y="1844824"/>
            <a:ext cx="8059735" cy="4068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Die Bedarfsfelder Ernährung, Wohnen und Mobilität verursachen zusammen etwa drei Viertel des Rohstoffkonsums privater Haushalte.</a:t>
            </a:r>
          </a:p>
          <a:p>
            <a:endParaRPr lang="de-AT" b="1" dirty="0"/>
          </a:p>
          <a:p>
            <a:r>
              <a:rPr lang="de-AT" b="1" dirty="0"/>
              <a:t>Im öffentlichen Konsum spielen Verwaltung, Verteidigung und Sozialversicherung und dass Gesundheitswesen die wichtigste Rolle.</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3573016"/>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5"/>
              </a:rPr>
              <a:t>www.umweltbundesamt.de/ressourcenbericht</a:t>
            </a:r>
            <a:r>
              <a:rPr lang="de-DE" dirty="0"/>
              <a:t>)</a:t>
            </a:r>
          </a:p>
        </p:txBody>
      </p:sp>
    </p:spTree>
    <p:extLst>
      <p:ext uri="{BB962C8B-B14F-4D97-AF65-F5344CB8AC3E}">
        <p14:creationId xmlns:p14="http://schemas.microsoft.com/office/powerpoint/2010/main" val="2055668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36</a:t>
            </a:fld>
            <a:endParaRPr lang="de-DE"/>
          </a:p>
        </p:txBody>
      </p:sp>
      <p:sp>
        <p:nvSpPr>
          <p:cNvPr id="2" name="Titel 1"/>
          <p:cNvSpPr>
            <a:spLocks noGrp="1"/>
          </p:cNvSpPr>
          <p:nvPr>
            <p:ph type="title"/>
          </p:nvPr>
        </p:nvSpPr>
        <p:spPr/>
        <p:txBody>
          <a:bodyPr/>
          <a:lstStyle/>
          <a:p>
            <a:r>
              <a:rPr lang="de-AT" dirty="0"/>
              <a:t>3.5 (b) </a:t>
            </a:r>
            <a:r>
              <a:rPr lang="de-DE" dirty="0"/>
              <a:t>Zusammensetzung des Rohstoffkonsums</a:t>
            </a:r>
          </a:p>
        </p:txBody>
      </p:sp>
      <p:sp>
        <p:nvSpPr>
          <p:cNvPr id="8" name="Inhaltsplatzhalter 7"/>
          <p:cNvSpPr>
            <a:spLocks noGrp="1"/>
          </p:cNvSpPr>
          <p:nvPr>
            <p:ph sz="quarter" idx="15"/>
          </p:nvPr>
        </p:nvSpPr>
        <p:spPr/>
        <p:txBody>
          <a:bodyPr/>
          <a:lstStyle/>
          <a:p>
            <a:pPr lvl="2"/>
            <a:r>
              <a:rPr lang="de-AT" dirty="0"/>
              <a:t>Der Rohstoffkonsum der Endnachfragekategorie „Konsum“ umfasst Ausgaben durch den </a:t>
            </a:r>
            <a:r>
              <a:rPr lang="de-AT" dirty="0">
                <a:solidFill>
                  <a:schemeClr val="bg2"/>
                </a:solidFill>
              </a:rPr>
              <a:t>Staat</a:t>
            </a:r>
            <a:r>
              <a:rPr lang="de-AT" dirty="0"/>
              <a:t>, private </a:t>
            </a:r>
            <a:r>
              <a:rPr lang="de-AT" dirty="0">
                <a:solidFill>
                  <a:schemeClr val="bg2"/>
                </a:solidFill>
              </a:rPr>
              <a:t>Haushalte</a:t>
            </a:r>
            <a:r>
              <a:rPr lang="de-AT" dirty="0"/>
              <a:t> und private Organisationen ohne Erwerbszweck (insgesamt 733.000 t im Jahr 2019). </a:t>
            </a:r>
          </a:p>
          <a:p>
            <a:pPr lvl="2"/>
            <a:r>
              <a:rPr lang="de-AT" dirty="0"/>
              <a:t>Private Haushalte haben mit etwa 82% den bei weitem größten Anteil innerhalb dieser Endnachfragekategorie.</a:t>
            </a:r>
          </a:p>
          <a:p>
            <a:pPr lvl="2"/>
            <a:r>
              <a:rPr lang="de-AT" dirty="0"/>
              <a:t>In den </a:t>
            </a:r>
            <a:r>
              <a:rPr lang="de-AT" dirty="0">
                <a:solidFill>
                  <a:schemeClr val="bg2"/>
                </a:solidFill>
              </a:rPr>
              <a:t>privaten Haushalten </a:t>
            </a:r>
            <a:r>
              <a:rPr lang="de-AT" dirty="0"/>
              <a:t>wurden die meisten Rohstoffe in den Bereichen </a:t>
            </a:r>
            <a:r>
              <a:rPr lang="de-AT" dirty="0">
                <a:solidFill>
                  <a:schemeClr val="bg2"/>
                </a:solidFill>
              </a:rPr>
              <a:t>Ernährung</a:t>
            </a:r>
            <a:r>
              <a:rPr lang="de-AT" dirty="0"/>
              <a:t> (28 %), </a:t>
            </a:r>
            <a:r>
              <a:rPr lang="de-AT" dirty="0">
                <a:solidFill>
                  <a:schemeClr val="bg2"/>
                </a:solidFill>
              </a:rPr>
              <a:t>Wohnen</a:t>
            </a:r>
            <a:r>
              <a:rPr lang="de-AT" dirty="0"/>
              <a:t> (26 %) und </a:t>
            </a:r>
            <a:r>
              <a:rPr lang="de-AT" dirty="0">
                <a:solidFill>
                  <a:schemeClr val="bg2"/>
                </a:solidFill>
              </a:rPr>
              <a:t>Mobilität</a:t>
            </a:r>
            <a:r>
              <a:rPr lang="de-AT" dirty="0"/>
              <a:t> (18 %) konsumiert. </a:t>
            </a:r>
          </a:p>
          <a:p>
            <a:pPr lvl="2"/>
            <a:r>
              <a:rPr lang="de-AT" dirty="0"/>
              <a:t>Im </a:t>
            </a:r>
            <a:r>
              <a:rPr lang="de-AT" dirty="0">
                <a:solidFill>
                  <a:schemeClr val="bg2"/>
                </a:solidFill>
              </a:rPr>
              <a:t>öffentlichen Konsum </a:t>
            </a:r>
            <a:r>
              <a:rPr lang="de-AT" dirty="0"/>
              <a:t>spielen </a:t>
            </a:r>
            <a:r>
              <a:rPr lang="de-AT" dirty="0">
                <a:solidFill>
                  <a:schemeClr val="bg2"/>
                </a:solidFill>
              </a:rPr>
              <a:t>Verwaltung, Verteidigung und Sozialversicherung</a:t>
            </a:r>
            <a:r>
              <a:rPr lang="de-AT" dirty="0"/>
              <a:t> (63 %) und das Gesundheitswesen (16 %) die wichtigste Rolle.</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endParaRPr lang="de-AT" dirty="0"/>
          </a:p>
          <a:p>
            <a:endParaRPr lang="de-AT" dirty="0"/>
          </a:p>
          <a:p>
            <a:endParaRPr lang="de-AT" dirty="0"/>
          </a:p>
          <a:p>
            <a:endParaRPr lang="de-AT" dirty="0"/>
          </a:p>
          <a:p>
            <a:endParaRPr lang="de-AT" dirty="0"/>
          </a:p>
          <a:p>
            <a:endParaRPr lang="de-AT" u="sng"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Darstellung des monatlichen Rohstoffkonsums pro Kopf in Deutschland nach Bedarfsfeldern und Rohstoffgruppen: Ressourcenbericht S. 49, Abb. 39.</a:t>
            </a:r>
          </a:p>
          <a:p>
            <a:pPr marL="171450" indent="-171450">
              <a:buFont typeface="Wingdings" panose="05000000000000000000" pitchFamily="2" charset="2"/>
              <a:buChar char="à"/>
            </a:pPr>
            <a:r>
              <a:rPr lang="de-AT" dirty="0"/>
              <a:t>Rohstoffkonsum für Mobilität: Ressourcenbericht, S. 52/53.</a:t>
            </a:r>
          </a:p>
          <a:p>
            <a:endParaRPr lang="de-AT"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Tree>
    <p:extLst>
      <p:ext uri="{BB962C8B-B14F-4D97-AF65-F5344CB8AC3E}">
        <p14:creationId xmlns:p14="http://schemas.microsoft.com/office/powerpoint/2010/main" val="3179024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37</a:t>
            </a:fld>
            <a:endParaRPr lang="de-DE"/>
          </a:p>
        </p:txBody>
      </p:sp>
      <p:sp>
        <p:nvSpPr>
          <p:cNvPr id="8" name="Titel 7"/>
          <p:cNvSpPr>
            <a:spLocks noGrp="1"/>
          </p:cNvSpPr>
          <p:nvPr>
            <p:ph type="title"/>
          </p:nvPr>
        </p:nvSpPr>
        <p:spPr/>
        <p:txBody>
          <a:bodyPr>
            <a:normAutofit/>
          </a:bodyPr>
          <a:lstStyle/>
          <a:p>
            <a:r>
              <a:rPr lang="de-AT" dirty="0"/>
              <a:t>4.1 (a) Ernährung und der Nexus zu Rohstoffen, Wasser, Land und Emissionen</a:t>
            </a:r>
            <a:endParaRPr lang="de-DE" dirty="0"/>
          </a:p>
        </p:txBody>
      </p:sp>
      <p:pic>
        <p:nvPicPr>
          <p:cNvPr id="7" name="Inhaltsplatzhalter 6" descr="Wassereinsatz, CO2-Emissionen und Flächenversiegelung unterschiedlicher Lebensmittel (über den gesamten Lebenszyklus)&#10;&#10;Die Abbildung zeigt eine Infografik in Tabellenformat. In den Zeilen finden sich fünf unterschiedliche Lebensmittelprodukte: Brot, Butter, Nudeln, Tofu und Rindfleisch. Die vier Spalten zeigen Wassereinsatz, Flächenversiegelung sowie CO2-Emissionen pro Kilogramm der Lebensmittel. Rindfleisch ist mit Abstand am Ressourcenintensivsten.">
            <a:extLst>
              <a:ext uri="{FF2B5EF4-FFF2-40B4-BE49-F238E27FC236}">
                <a16:creationId xmlns:a16="http://schemas.microsoft.com/office/drawing/2014/main" id="{2F7CAEFB-7BC7-467B-91BD-DFFEDA6B973C}"/>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2999656" y="1268760"/>
            <a:ext cx="4164735" cy="5184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Die Nexus-Perspektive zeigt: der Ernährungsstil ist eine wichtige Stellschraube für den Ressourcen- und Klimaschutz.</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656162"/>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21225460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38</a:t>
            </a:fld>
            <a:endParaRPr lang="de-DE"/>
          </a:p>
        </p:txBody>
      </p:sp>
      <p:sp>
        <p:nvSpPr>
          <p:cNvPr id="2" name="Titel 1"/>
          <p:cNvSpPr>
            <a:spLocks noGrp="1"/>
          </p:cNvSpPr>
          <p:nvPr>
            <p:ph type="title"/>
          </p:nvPr>
        </p:nvSpPr>
        <p:spPr/>
        <p:txBody>
          <a:bodyPr/>
          <a:lstStyle/>
          <a:p>
            <a:r>
              <a:rPr lang="de-AT" dirty="0"/>
              <a:t>4.1 (b) Ernährung und der Nexus zu Rohstoffen, Wasser, Land und Emissionen</a:t>
            </a:r>
            <a:endParaRPr lang="de-DE" dirty="0"/>
          </a:p>
        </p:txBody>
      </p:sp>
      <p:sp>
        <p:nvSpPr>
          <p:cNvPr id="8" name="Inhaltsplatzhalter 7"/>
          <p:cNvSpPr>
            <a:spLocks noGrp="1"/>
          </p:cNvSpPr>
          <p:nvPr>
            <p:ph sz="quarter" idx="15"/>
          </p:nvPr>
        </p:nvSpPr>
        <p:spPr/>
        <p:txBody>
          <a:bodyPr/>
          <a:lstStyle/>
          <a:p>
            <a:pPr lvl="2"/>
            <a:r>
              <a:rPr lang="de-AT" dirty="0"/>
              <a:t>Der Begriff „Nexus“ („Verknüpfung“ oder „Verbindung“) bezeichnet </a:t>
            </a:r>
            <a:r>
              <a:rPr lang="de-AT" dirty="0">
                <a:solidFill>
                  <a:schemeClr val="bg2"/>
                </a:solidFill>
              </a:rPr>
              <a:t>Wechselwirkungen</a:t>
            </a:r>
            <a:r>
              <a:rPr lang="de-AT" dirty="0"/>
              <a:t> zwischen Ressourcenkategorien, Wirtschaftssektoren oder verschiedenen Politikfeldern. </a:t>
            </a:r>
          </a:p>
          <a:p>
            <a:pPr lvl="2"/>
            <a:r>
              <a:rPr lang="de-AT" dirty="0"/>
              <a:t>Ziele der </a:t>
            </a:r>
            <a:r>
              <a:rPr lang="de-AT" dirty="0">
                <a:solidFill>
                  <a:schemeClr val="bg2"/>
                </a:solidFill>
              </a:rPr>
              <a:t>Nexus-Analyse</a:t>
            </a:r>
            <a:r>
              <a:rPr lang="de-AT" dirty="0"/>
              <a:t>: </a:t>
            </a:r>
            <a:r>
              <a:rPr lang="de-AT" dirty="0">
                <a:solidFill>
                  <a:schemeClr val="bg2"/>
                </a:solidFill>
              </a:rPr>
              <a:t>Synergien</a:t>
            </a:r>
            <a:r>
              <a:rPr lang="de-AT" dirty="0"/>
              <a:t> finden und </a:t>
            </a:r>
            <a:r>
              <a:rPr lang="de-AT" dirty="0">
                <a:solidFill>
                  <a:schemeClr val="bg2"/>
                </a:solidFill>
              </a:rPr>
              <a:t>Nutzungskonflikte</a:t>
            </a:r>
            <a:r>
              <a:rPr lang="de-AT" dirty="0"/>
              <a:t> frühzeitig entschärfen. </a:t>
            </a:r>
          </a:p>
          <a:p>
            <a:pPr lvl="2"/>
            <a:r>
              <a:rPr lang="de-AT" dirty="0"/>
              <a:t>Am Beispiel des Bedarfsfeldes Ernährung zeigt sich, wie eng die Rohstoffnutzung mit der Nutzung anderer natürlicher Ressourcen zusammenhängt. </a:t>
            </a:r>
          </a:p>
          <a:p>
            <a:pPr lvl="2"/>
            <a:r>
              <a:rPr lang="de-AT" dirty="0"/>
              <a:t>Die Herstellung und Bereitstellung von Lebensmitteln benötigt viele Rohstoffe, beansprucht die Ressourcen Wasser und Fläche und setzt CO</a:t>
            </a:r>
            <a:r>
              <a:rPr lang="de-AT" baseline="-25000" dirty="0"/>
              <a:t>2</a:t>
            </a:r>
            <a:r>
              <a:rPr lang="de-AT" dirty="0"/>
              <a:t> -Emissionen frei. </a:t>
            </a:r>
          </a:p>
          <a:p>
            <a:pPr lvl="2"/>
            <a:r>
              <a:rPr lang="de-AT" dirty="0"/>
              <a:t>Der absolute Bedarf an Ressourcen für die Ernährung, aber auch der Anteil von Importen stehen in engem Zusammenhang mit den </a:t>
            </a:r>
            <a:r>
              <a:rPr lang="de-AT" dirty="0">
                <a:solidFill>
                  <a:schemeClr val="bg2"/>
                </a:solidFill>
              </a:rPr>
              <a:t>Ernährungsgewohnheiten</a:t>
            </a:r>
            <a:r>
              <a:rPr lang="de-AT" dirty="0"/>
              <a:t>: </a:t>
            </a:r>
          </a:p>
          <a:p>
            <a:pPr lvl="2"/>
            <a:r>
              <a:rPr lang="de-AT" dirty="0"/>
              <a:t>Insbesondere tierische Lebensmittel benötigen oft einen höheren Ressourceneinsatz.</a:t>
            </a:r>
          </a:p>
          <a:p>
            <a:pPr lvl="2"/>
            <a:r>
              <a:rPr lang="de-AT" dirty="0"/>
              <a:t>Neben der Art der Lebensmittel spielen aber auch die Produktionsweise, die Verpackung und der Transport eine wichtige Rolle. </a:t>
            </a:r>
          </a:p>
          <a:p>
            <a:pPr lvl="2"/>
            <a:r>
              <a:rPr lang="de-AT" dirty="0"/>
              <a:t>Aus Sicht einer Nexus-Analyse bildet der Ernährungsstil eine </a:t>
            </a:r>
            <a:r>
              <a:rPr lang="de-AT" dirty="0">
                <a:solidFill>
                  <a:schemeClr val="bg2"/>
                </a:solidFill>
              </a:rPr>
              <a:t>wichtige Stellschraube für den Ressourcen- und Klimaschutz</a:t>
            </a:r>
            <a:r>
              <a:rPr lang="de-AT" dirty="0"/>
              <a:t>.</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pPr marL="171450" indent="-171450">
              <a:buFont typeface="Wingdings" panose="05000000000000000000" pitchFamily="2" charset="2"/>
              <a:buChar char="à"/>
            </a:pPr>
            <a:endParaRPr lang="de-AT" dirty="0"/>
          </a:p>
          <a:p>
            <a:endParaRPr lang="de-AT" dirty="0"/>
          </a:p>
          <a:p>
            <a:endParaRPr lang="de-AT" dirty="0"/>
          </a:p>
          <a:p>
            <a:endParaRPr lang="de-AT" dirty="0"/>
          </a:p>
          <a:p>
            <a:endParaRPr lang="de-AT" dirty="0"/>
          </a:p>
          <a:p>
            <a:endParaRPr lang="de-AT" dirty="0"/>
          </a:p>
          <a:p>
            <a:endParaRPr lang="de-AT" dirty="0"/>
          </a:p>
          <a:p>
            <a:endParaRPr lang="de-AT" u="sng"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Studie zur globalen Umweltinanspruchnahme des Lebensmittelkonsums in Deutschland: </a:t>
            </a:r>
            <a:r>
              <a:rPr lang="de-AT" dirty="0">
                <a:hlinkClick r:id="rId2"/>
              </a:rPr>
              <a:t>https://www.umweltbundesamt.de/sites/default/files/medien/5750/publikationen/uba_210121_kurzstudie_nahrung_barr.pdf</a:t>
            </a:r>
            <a:r>
              <a:rPr lang="de-AT" dirty="0"/>
              <a:t> </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spTree>
    <p:extLst>
      <p:ext uri="{BB962C8B-B14F-4D97-AF65-F5344CB8AC3E}">
        <p14:creationId xmlns:p14="http://schemas.microsoft.com/office/powerpoint/2010/main" val="15312156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39</a:t>
            </a:fld>
            <a:endParaRPr lang="de-DE"/>
          </a:p>
        </p:txBody>
      </p:sp>
      <p:sp>
        <p:nvSpPr>
          <p:cNvPr id="8" name="Titel 7"/>
          <p:cNvSpPr>
            <a:spLocks noGrp="1"/>
          </p:cNvSpPr>
          <p:nvPr>
            <p:ph type="title"/>
          </p:nvPr>
        </p:nvSpPr>
        <p:spPr/>
        <p:txBody>
          <a:bodyPr>
            <a:normAutofit/>
          </a:bodyPr>
          <a:lstStyle/>
          <a:p>
            <a:r>
              <a:rPr lang="de-AT" dirty="0"/>
              <a:t>5.1 (a) Umweltgefährdungspotenziale im Bergbau</a:t>
            </a:r>
            <a:endParaRPr lang="de-DE" dirty="0"/>
          </a:p>
        </p:txBody>
      </p:sp>
      <p:pic>
        <p:nvPicPr>
          <p:cNvPr id="7" name="Inhaltsplatzhalter 6" descr="Umweltgefährdungspotenzial (UGP) und Umweltregulierung in den Abbauländern, nach Rohstoffen&#10;&#10;Die Abbildung zeigt ein Streudiagramm mit Punkten unterschiedlicher Größe und Farbe für verschiedene Rohstoffe. Die x-Achse steht für das Umweltgefährdungspotenzial der Rohstoffgewinnung. Die y-Achse für die Umweltregulierung in den Abbauländern. Das Diagramm ist in drei Spalten und drei Zeilen eingeteilt. Rohstoffe, die sich im linken, unteren Bereich der Grafik befinden, haben geringes Umweltgefährdungspotenzial durch die Rohstoffgewinnung (grün eingefärbte Punkte) und gute Umweltregulierung in Abbauländern. Rohstoffe, die sich im oberen, rechten Bereich der Grafik befinden haben hohes Umweltgefährdungspotenzial durch die Rohstoffgewinnung (rot eingefärbte Punkte) und schlechte Umweltregulierung in Abbauländern. Die Größe der einzelnen Punkte richtet sich nach der Höhe der mit dem Rohstoff verbundenen Stoff- und Energieströmen weltweit. Die größten Punkte, also die größten Stoff- und Energieströme, mit hohem Umweltgefährdungspotenzial befinden sich einerseits in der mittleren Zeile der rechten Spalte der Grafik und stehen für Kupfer und Gold. Die Punkte für Kaolin und Kaliumkarbonat andererseits befinden sich in der unteren Zeile der linken Spalte. ">
            <a:extLst>
              <a:ext uri="{FF2B5EF4-FFF2-40B4-BE49-F238E27FC236}">
                <a16:creationId xmlns:a16="http://schemas.microsoft.com/office/drawing/2014/main" id="{9AD50DA7-67C9-4030-AD3C-7AD357DE4435}"/>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540000" y="1944000"/>
            <a:ext cx="8081890" cy="4212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Viele im Bergbau gewonnenen Rohstoffe, die nach Deutschland importiert werden, gehen mit Umweltwirkungen in den Abbauländern einher und stammen aus Ländern mit schwacher Regierungsführung. </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996952"/>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1582002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4</a:t>
            </a:fld>
            <a:endParaRPr lang="de-DE"/>
          </a:p>
        </p:txBody>
      </p:sp>
      <p:sp>
        <p:nvSpPr>
          <p:cNvPr id="2" name="Titel 1"/>
          <p:cNvSpPr>
            <a:spLocks noGrp="1"/>
          </p:cNvSpPr>
          <p:nvPr>
            <p:ph type="title"/>
          </p:nvPr>
        </p:nvSpPr>
        <p:spPr/>
        <p:txBody>
          <a:bodyPr/>
          <a:lstStyle/>
          <a:p>
            <a:r>
              <a:rPr lang="de-DE" dirty="0"/>
              <a:t>Inhalt</a:t>
            </a:r>
          </a:p>
        </p:txBody>
      </p:sp>
      <p:sp>
        <p:nvSpPr>
          <p:cNvPr id="3" name="Inhaltsplatzhalter 2"/>
          <p:cNvSpPr>
            <a:spLocks noGrp="1"/>
          </p:cNvSpPr>
          <p:nvPr>
            <p:ph idx="1"/>
          </p:nvPr>
        </p:nvSpPr>
        <p:spPr/>
        <p:txBody>
          <a:bodyPr>
            <a:normAutofit fontScale="85000" lnSpcReduction="20000"/>
          </a:bodyPr>
          <a:lstStyle/>
          <a:p>
            <a:r>
              <a:rPr lang="de-DE" cap="none" dirty="0"/>
              <a:t>1	Einführung in das Thema Ressourcennutzung</a:t>
            </a:r>
          </a:p>
          <a:p>
            <a:pPr lvl="2"/>
            <a:r>
              <a:rPr lang="de-DE" dirty="0"/>
              <a:t>1.1	</a:t>
            </a:r>
            <a:r>
              <a:rPr lang="de-AT" dirty="0"/>
              <a:t>Ressourcennutzung: Der gesellschaftliche Metabolismus</a:t>
            </a:r>
          </a:p>
          <a:p>
            <a:pPr lvl="2"/>
            <a:r>
              <a:rPr lang="de-DE" dirty="0"/>
              <a:t>1.2	</a:t>
            </a:r>
            <a:r>
              <a:rPr lang="de-AT" dirty="0"/>
              <a:t>Was sind natürliche Ressourcen?</a:t>
            </a:r>
          </a:p>
          <a:p>
            <a:endParaRPr lang="de-DE" cap="none" dirty="0"/>
          </a:p>
          <a:p>
            <a:r>
              <a:rPr lang="de-DE" cap="none" dirty="0"/>
              <a:t>2	</a:t>
            </a:r>
            <a:r>
              <a:rPr lang="de-AT" cap="none" dirty="0"/>
              <a:t>Woher stammen Ressourcen und Rohstoffe?</a:t>
            </a:r>
          </a:p>
          <a:p>
            <a:pPr lvl="2"/>
            <a:r>
              <a:rPr lang="de-DE" dirty="0"/>
              <a:t>2.1	</a:t>
            </a:r>
            <a:r>
              <a:rPr lang="de-AT" dirty="0"/>
              <a:t>Rohstoffgewinnung in Deutschland (Inländische Entnahme)</a:t>
            </a:r>
          </a:p>
          <a:p>
            <a:pPr lvl="2"/>
            <a:r>
              <a:rPr lang="de-DE" dirty="0"/>
              <a:t>2.2	</a:t>
            </a:r>
            <a:r>
              <a:rPr lang="de-AT" dirty="0"/>
              <a:t>Rohstoffgewinnung in den deutschen Bundesländern</a:t>
            </a:r>
          </a:p>
          <a:p>
            <a:pPr lvl="2"/>
            <a:r>
              <a:rPr lang="de-DE" dirty="0"/>
              <a:t>2.3	</a:t>
            </a:r>
            <a:r>
              <a:rPr lang="de-AT" dirty="0"/>
              <a:t>Wassernutzung in Deutschland</a:t>
            </a:r>
          </a:p>
          <a:p>
            <a:pPr lvl="2"/>
            <a:r>
              <a:rPr lang="de-DE" dirty="0"/>
              <a:t>2.4	</a:t>
            </a:r>
            <a:r>
              <a:rPr lang="de-AT" dirty="0"/>
              <a:t>Flächennutzung in Deutschland</a:t>
            </a:r>
          </a:p>
          <a:p>
            <a:pPr lvl="2"/>
            <a:r>
              <a:rPr lang="de-DE" dirty="0"/>
              <a:t>2.5	</a:t>
            </a:r>
            <a:r>
              <a:rPr lang="de-AT" dirty="0"/>
              <a:t>Deutschlands Anteil am globalen Rohstoffhandel</a:t>
            </a:r>
          </a:p>
          <a:p>
            <a:pPr lvl="2"/>
            <a:r>
              <a:rPr lang="de-DE" dirty="0"/>
              <a:t>2.6	</a:t>
            </a:r>
            <a:r>
              <a:rPr lang="de-AT" dirty="0"/>
              <a:t>Rohstoffrucksäcke von gehandelten Gütern</a:t>
            </a:r>
          </a:p>
          <a:p>
            <a:pPr lvl="2"/>
            <a:r>
              <a:rPr lang="de-DE" dirty="0"/>
              <a:t>2.7	</a:t>
            </a:r>
            <a:r>
              <a:rPr lang="de-AT" dirty="0"/>
              <a:t>Die Herkunft der Rohstoffe</a:t>
            </a:r>
          </a:p>
          <a:p>
            <a:pPr lvl="2"/>
            <a:r>
              <a:rPr lang="de-DE" dirty="0"/>
              <a:t>2.8	</a:t>
            </a:r>
            <a:r>
              <a:rPr lang="de-AT" dirty="0"/>
              <a:t>Deutschlands Wasserfußabdruck</a:t>
            </a:r>
          </a:p>
          <a:p>
            <a:pPr lvl="2"/>
            <a:r>
              <a:rPr lang="de-DE" dirty="0"/>
              <a:t>2.9	</a:t>
            </a:r>
            <a:r>
              <a:rPr lang="de-AT" dirty="0"/>
              <a:t>Deutschlands Flächenfußabdruck</a:t>
            </a:r>
          </a:p>
          <a:p>
            <a:endParaRPr lang="de-DE" cap="none" dirty="0"/>
          </a:p>
          <a:p>
            <a:pPr marL="342900" indent="-342900">
              <a:buAutoNum type="arabicPlain" startAt="3"/>
            </a:pPr>
            <a:r>
              <a:rPr lang="de-AT" cap="none" dirty="0"/>
              <a:t>Wer nutzt Rohstoffe?</a:t>
            </a:r>
          </a:p>
          <a:p>
            <a:pPr lvl="2"/>
            <a:r>
              <a:rPr lang="de-DE" dirty="0"/>
              <a:t>3.1	</a:t>
            </a:r>
            <a:r>
              <a:rPr lang="de-AT" dirty="0"/>
              <a:t>Rohstoffeinsatz in der Wirtschaft</a:t>
            </a:r>
          </a:p>
          <a:p>
            <a:pPr lvl="2"/>
            <a:r>
              <a:rPr lang="de-DE" dirty="0"/>
              <a:t>3.2	</a:t>
            </a:r>
            <a:r>
              <a:rPr lang="de-AT" dirty="0"/>
              <a:t>Gesamtrohstoffproduktivität</a:t>
            </a:r>
          </a:p>
          <a:p>
            <a:pPr lvl="2"/>
            <a:r>
              <a:rPr lang="de-DE" dirty="0"/>
              <a:t>3.3	</a:t>
            </a:r>
            <a:r>
              <a:rPr lang="de-AT" dirty="0"/>
              <a:t>Sekundärrohstoffe in einer zirkulären Wirtschaft</a:t>
            </a:r>
          </a:p>
          <a:p>
            <a:pPr lvl="2"/>
            <a:r>
              <a:rPr lang="de-DE" dirty="0"/>
              <a:t>3.4	</a:t>
            </a:r>
            <a:r>
              <a:rPr lang="de-AT" dirty="0"/>
              <a:t>Rohstoffe für den Konsum</a:t>
            </a:r>
          </a:p>
          <a:p>
            <a:pPr lvl="2"/>
            <a:r>
              <a:rPr lang="de-DE" dirty="0"/>
              <a:t>3.5	</a:t>
            </a:r>
            <a:r>
              <a:rPr lang="de-AT" dirty="0"/>
              <a:t>Zusammensetzung des Rohstoffkonsums</a:t>
            </a:r>
          </a:p>
        </p:txBody>
      </p:sp>
      <p:sp>
        <p:nvSpPr>
          <p:cNvPr id="7" name="Inhaltsplatzhalter 2">
            <a:extLst>
              <a:ext uri="{FF2B5EF4-FFF2-40B4-BE49-F238E27FC236}">
                <a16:creationId xmlns:a16="http://schemas.microsoft.com/office/drawing/2014/main" id="{8F8D02CA-FCB9-41EC-8944-F7C756BB5284}"/>
              </a:ext>
            </a:extLst>
          </p:cNvPr>
          <p:cNvSpPr txBox="1">
            <a:spLocks/>
          </p:cNvSpPr>
          <p:nvPr/>
        </p:nvSpPr>
        <p:spPr>
          <a:xfrm>
            <a:off x="5735960" y="1495325"/>
            <a:ext cx="5388557" cy="4525963"/>
          </a:xfrm>
          <a:prstGeom prst="rect">
            <a:avLst/>
          </a:prstGeom>
        </p:spPr>
        <p:txBody>
          <a:bodyPr vert="horz" lIns="0" tIns="0" rIns="0" bIns="0" rtlCol="0">
            <a:normAutofit/>
          </a:bodyPr>
          <a:lstStyle>
            <a:lvl1pPr marL="216000" indent="-216000" algn="l" defTabSz="914400" rtl="0" eaLnBrk="1" latinLnBrk="0" hangingPunct="1">
              <a:lnSpc>
                <a:spcPct val="120000"/>
              </a:lnSpc>
              <a:spcBef>
                <a:spcPts val="0"/>
              </a:spcBef>
              <a:buFont typeface="+mj-lt"/>
              <a:buNone/>
              <a:tabLst/>
              <a:defRPr kumimoji="0" lang="de-DE" sz="1500" b="1" i="0" u="none" strike="noStrike" kern="1200" cap="all" spc="0" normalizeH="0" baseline="0" noProof="0">
                <a:ln>
                  <a:noFill/>
                </a:ln>
                <a:solidFill>
                  <a:schemeClr val="tx1"/>
                </a:solidFill>
                <a:effectLst/>
                <a:uLnTx/>
                <a:uFillTx/>
                <a:latin typeface="Calibri" panose="020F0502020204030204" pitchFamily="34" charset="0"/>
                <a:ea typeface="+mn-ea"/>
                <a:cs typeface="+mn-cs"/>
              </a:defRPr>
            </a:lvl1pPr>
            <a:lvl2pPr marL="0" indent="0" algn="l" defTabSz="914400" rtl="0" eaLnBrk="1" latinLnBrk="0" hangingPunct="1">
              <a:lnSpc>
                <a:spcPct val="120000"/>
              </a:lnSpc>
              <a:spcBef>
                <a:spcPts val="0"/>
              </a:spcBef>
              <a:buSzPct val="100000"/>
              <a:buFont typeface="Meta Offc" pitchFamily="34" charset="0"/>
              <a:buNone/>
              <a:defRPr kumimoji="0" lang="de-DE" sz="15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2pPr>
            <a:lvl3pPr marL="576000" indent="-360000" algn="l" defTabSz="914400" rtl="0" eaLnBrk="1" latinLnBrk="0" hangingPunct="1">
              <a:lnSpc>
                <a:spcPct val="120000"/>
              </a:lnSpc>
              <a:spcBef>
                <a:spcPts val="0"/>
              </a:spcBef>
              <a:buClr>
                <a:schemeClr val="bg2"/>
              </a:buClr>
              <a:buSzPct val="110000"/>
              <a:buFont typeface="Meta Offc" pitchFamily="34" charset="0"/>
              <a:buNone/>
              <a:defRPr kumimoji="0" lang="de-DE" sz="15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3pPr>
            <a:lvl4pPr marL="576000" indent="-360000" algn="l" defTabSz="914400" rtl="0" eaLnBrk="1" latinLnBrk="0" hangingPunct="1">
              <a:lnSpc>
                <a:spcPct val="120000"/>
              </a:lnSpc>
              <a:spcBef>
                <a:spcPts val="0"/>
              </a:spcBef>
              <a:buClr>
                <a:srgbClr val="4B4B4D"/>
              </a:buClr>
              <a:buSzPct val="110000"/>
              <a:buFont typeface="Symbol" pitchFamily="18" charset="2"/>
              <a:buNone/>
              <a:defRPr kumimoji="0" lang="de-DE" sz="15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defRPr>
            </a:lvl4pPr>
            <a:lvl5pPr marL="576000" indent="-360000" algn="l" defTabSz="914400" rtl="0" eaLnBrk="1" latinLnBrk="0" hangingPunct="1">
              <a:lnSpc>
                <a:spcPct val="120000"/>
              </a:lnSpc>
              <a:spcBef>
                <a:spcPts val="0"/>
              </a:spcBef>
              <a:buFont typeface="+mj-lt"/>
              <a:buNone/>
              <a:defRPr kumimoji="0" lang="de-DE" sz="1500" b="0" i="0" u="none" strike="noStrike" kern="1200" cap="none" spc="0" normalizeH="0" baseline="0" noProof="0">
                <a:ln>
                  <a:noFill/>
                </a:ln>
                <a:solidFill>
                  <a:schemeClr val="tx1"/>
                </a:solidFill>
                <a:effectLst/>
                <a:uLnTx/>
                <a:uFillTx/>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r>
              <a:rPr lang="de-DE" sz="1300" cap="none" dirty="0"/>
              <a:t>4    Der Rohstoff-Nexus</a:t>
            </a:r>
          </a:p>
          <a:p>
            <a:pPr lvl="2">
              <a:lnSpc>
                <a:spcPct val="100000"/>
              </a:lnSpc>
            </a:pPr>
            <a:r>
              <a:rPr lang="de-DE" sz="1300" dirty="0"/>
              <a:t>4.1	Ernährung und der Nexus zu Rohstoffen, Wasser, Land und Emissionen</a:t>
            </a:r>
          </a:p>
          <a:p>
            <a:pPr marL="342900" indent="-342900">
              <a:buFont typeface="+mj-lt"/>
              <a:buAutoNum type="arabicPeriod" startAt="4"/>
            </a:pPr>
            <a:endParaRPr lang="de-DE" sz="1300" cap="none" dirty="0"/>
          </a:p>
          <a:p>
            <a:pPr marL="0" indent="0"/>
            <a:r>
              <a:rPr lang="de-DE" sz="1300" cap="none" dirty="0"/>
              <a:t>5    Auswirkungen der Rohstoffnutzung</a:t>
            </a:r>
          </a:p>
          <a:p>
            <a:pPr lvl="2">
              <a:lnSpc>
                <a:spcPct val="100000"/>
              </a:lnSpc>
            </a:pPr>
            <a:r>
              <a:rPr lang="de-DE" sz="1300" dirty="0"/>
              <a:t>5.1	Umweltgefährdungspotenziale im Bergbau</a:t>
            </a:r>
          </a:p>
          <a:p>
            <a:pPr lvl="2">
              <a:lnSpc>
                <a:spcPct val="100000"/>
              </a:lnSpc>
            </a:pPr>
            <a:r>
              <a:rPr lang="de-DE" sz="1300" dirty="0"/>
              <a:t>5.2	Rohstoffnutzung und Klimawandel</a:t>
            </a:r>
          </a:p>
          <a:p>
            <a:pPr lvl="2">
              <a:lnSpc>
                <a:spcPct val="100000"/>
              </a:lnSpc>
            </a:pPr>
            <a:r>
              <a:rPr lang="de-DE" sz="1300" dirty="0"/>
              <a:t>5.3	Rohstoffnutzung innerhalb planetarer Grenzen</a:t>
            </a:r>
          </a:p>
          <a:p>
            <a:pPr marL="0" indent="0"/>
            <a:endParaRPr lang="de-DE" sz="1300" cap="none" dirty="0"/>
          </a:p>
          <a:p>
            <a:pPr marL="0" indent="0"/>
            <a:r>
              <a:rPr lang="de-DE" sz="1300" cap="none" dirty="0"/>
              <a:t>6    Rohstoffnutzung der Zukunft</a:t>
            </a:r>
          </a:p>
          <a:p>
            <a:pPr lvl="2">
              <a:lnSpc>
                <a:spcPct val="100000"/>
              </a:lnSpc>
            </a:pPr>
            <a:r>
              <a:rPr lang="de-DE" sz="1300" dirty="0"/>
              <a:t>6.1	Der Rohstoffkonsum der Zukunft</a:t>
            </a:r>
          </a:p>
          <a:p>
            <a:pPr lvl="2">
              <a:lnSpc>
                <a:spcPct val="100000"/>
              </a:lnSpc>
            </a:pPr>
            <a:r>
              <a:rPr lang="de-DE" sz="1300" dirty="0"/>
              <a:t>6.2	Zukünftige Rohstoffnutzung und Klimaschutz</a:t>
            </a:r>
          </a:p>
        </p:txBody>
      </p:sp>
      <p:sp>
        <p:nvSpPr>
          <p:cNvPr id="4" name="Textplatzhalter 3">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
        <p:nvSpPr>
          <p:cNvPr id="6"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40</a:t>
            </a:fld>
            <a:endParaRPr lang="de-DE"/>
          </a:p>
        </p:txBody>
      </p:sp>
      <p:sp>
        <p:nvSpPr>
          <p:cNvPr id="2" name="Titel 1"/>
          <p:cNvSpPr>
            <a:spLocks noGrp="1"/>
          </p:cNvSpPr>
          <p:nvPr>
            <p:ph type="title"/>
          </p:nvPr>
        </p:nvSpPr>
        <p:spPr/>
        <p:txBody>
          <a:bodyPr/>
          <a:lstStyle/>
          <a:p>
            <a:r>
              <a:rPr lang="de-AT" dirty="0"/>
              <a:t>5.1 (b) Umweltgefährdungspotenziale im Bergbau</a:t>
            </a:r>
            <a:endParaRPr lang="de-DE" dirty="0"/>
          </a:p>
        </p:txBody>
      </p:sp>
      <p:sp>
        <p:nvSpPr>
          <p:cNvPr id="8" name="Inhaltsplatzhalter 7"/>
          <p:cNvSpPr>
            <a:spLocks noGrp="1"/>
          </p:cNvSpPr>
          <p:nvPr>
            <p:ph sz="quarter" idx="15"/>
          </p:nvPr>
        </p:nvSpPr>
        <p:spPr/>
        <p:txBody>
          <a:bodyPr/>
          <a:lstStyle/>
          <a:p>
            <a:pPr lvl="2"/>
            <a:r>
              <a:rPr lang="de-AT" dirty="0"/>
              <a:t>Die Gewinnung von Rohstoffen im </a:t>
            </a:r>
            <a:r>
              <a:rPr lang="de-AT" dirty="0">
                <a:solidFill>
                  <a:schemeClr val="bg2"/>
                </a:solidFill>
              </a:rPr>
              <a:t>Bergbau </a:t>
            </a:r>
            <a:r>
              <a:rPr lang="de-AT" dirty="0"/>
              <a:t>geht unweigerlich mit </a:t>
            </a:r>
            <a:r>
              <a:rPr lang="de-AT" dirty="0">
                <a:solidFill>
                  <a:schemeClr val="bg2"/>
                </a:solidFill>
              </a:rPr>
              <a:t>Eingriffen in natürliche Systeme </a:t>
            </a:r>
            <a:r>
              <a:rPr lang="de-AT" dirty="0"/>
              <a:t>sowie häufig mit negativen ökologischen und sozialen Folgen einher. </a:t>
            </a:r>
          </a:p>
          <a:p>
            <a:pPr lvl="2"/>
            <a:r>
              <a:rPr lang="de-AT" dirty="0"/>
              <a:t>Art und Ausmaß der Schäden hängen von vielen Faktoren ab: Art der gewonnenen Rohstoffe und der Lagerstätten, Abbau- und Aufbereitungstechnologien, lokale Umweltbedingungen und nicht zuletzt die Wirksamkeit der Umweltregulierung vor Ort.</a:t>
            </a:r>
          </a:p>
          <a:p>
            <a:pPr lvl="2"/>
            <a:r>
              <a:rPr lang="de-AT" dirty="0"/>
              <a:t>Zur Beurteilung der </a:t>
            </a:r>
            <a:r>
              <a:rPr lang="de-AT" dirty="0">
                <a:solidFill>
                  <a:schemeClr val="bg2"/>
                </a:solidFill>
              </a:rPr>
              <a:t>Umweltgefahren</a:t>
            </a:r>
            <a:r>
              <a:rPr lang="de-AT" dirty="0"/>
              <a:t> beim Abbau verschiedener Rohstoffe kann das sogenannte „Umweltgefährdungspotenzial“ (UGP) herangezogen werden. </a:t>
            </a:r>
          </a:p>
          <a:p>
            <a:pPr lvl="2"/>
            <a:r>
              <a:rPr lang="de-AT" dirty="0"/>
              <a:t>Das UGP verschiedene Indikatoren berücksichtigt, z. B. die Gefahr der Bildung von sauren Grubenwässern oder der Freisetzung von Schwermetallen oder radioaktiven Stoffen.</a:t>
            </a:r>
          </a:p>
          <a:p>
            <a:pPr lvl="2"/>
            <a:r>
              <a:rPr lang="de-AT" dirty="0"/>
              <a:t>Neben den ökologischen Auswirkungen wird zudem die </a:t>
            </a:r>
            <a:r>
              <a:rPr lang="de-AT" dirty="0">
                <a:solidFill>
                  <a:schemeClr val="bg2"/>
                </a:solidFill>
              </a:rPr>
              <a:t>Umweltregulierung vor Ort</a:t>
            </a:r>
            <a:r>
              <a:rPr lang="de-AT" dirty="0"/>
              <a:t> berücksichtigt.</a:t>
            </a:r>
          </a:p>
        </p:txBody>
      </p:sp>
      <p:sp>
        <p:nvSpPr>
          <p:cNvPr id="7" name="Textplatzhalter 6"/>
          <p:cNvSpPr>
            <a:spLocks noGrp="1"/>
          </p:cNvSpPr>
          <p:nvPr>
            <p:ph type="body" sz="quarter" idx="14"/>
          </p:nvPr>
        </p:nvSpPr>
        <p:spPr>
          <a:xfrm>
            <a:off x="8879417" y="1497016"/>
            <a:ext cx="2905215" cy="4865687"/>
          </a:xfrm>
        </p:spPr>
        <p:txBody>
          <a:bodyPr>
            <a:normAutofit fontScale="85000" lnSpcReduction="10000"/>
          </a:bodyPr>
          <a:lstStyle/>
          <a:p>
            <a:pPr marL="171450" indent="-171450">
              <a:buFont typeface="Wingdings" panose="05000000000000000000" pitchFamily="2" charset="2"/>
              <a:buChar char="à"/>
            </a:pPr>
            <a:endParaRPr lang="de-AT" dirty="0"/>
          </a:p>
          <a:p>
            <a:endParaRPr lang="de-AT" sz="1400" dirty="0"/>
          </a:p>
          <a:p>
            <a:r>
              <a:rPr lang="de-AT" sz="1400" dirty="0">
                <a:sym typeface="Wingdings" panose="05000000000000000000" pitchFamily="2" charset="2"/>
              </a:rPr>
              <a:t> UGP: s. Ressourcenbericht, S. 57, Tabelle 1</a:t>
            </a:r>
            <a:endParaRPr lang="de-AT" sz="1400" u="sng" dirty="0"/>
          </a:p>
          <a:p>
            <a:r>
              <a:rPr lang="de-AT" sz="1400" u="sng" dirty="0"/>
              <a:t>_______________________ ____________</a:t>
            </a:r>
          </a:p>
          <a:p>
            <a:r>
              <a:rPr lang="de-AT" sz="1400" dirty="0"/>
              <a:t>Weiterführende Informationen:</a:t>
            </a:r>
          </a:p>
          <a:p>
            <a:endParaRPr lang="de-AT" sz="1400" dirty="0"/>
          </a:p>
          <a:p>
            <a:pPr marL="171450" indent="-171450">
              <a:buFont typeface="Wingdings" panose="05000000000000000000" pitchFamily="2" charset="2"/>
              <a:buChar char="à"/>
            </a:pPr>
            <a:r>
              <a:rPr lang="de-AT" sz="1400" dirty="0"/>
              <a:t>Kritische Rohstoffe für Deutschland von DERA Rohstoffinformationen: </a:t>
            </a:r>
            <a:r>
              <a:rPr lang="de-AT" sz="1400" dirty="0">
                <a:hlinkClick r:id="rId2"/>
              </a:rPr>
              <a:t>https://www.deutsche-rohstoffagentur.de/DE/Gemeinsames/Produkte/Downloads/DERA_Rohstoffinformationen/rohstoffinformationen-49.pdf?__blob=publicationFile&amp;v=4</a:t>
            </a:r>
            <a:r>
              <a:rPr lang="de-AT" sz="1400" dirty="0"/>
              <a:t> </a:t>
            </a:r>
          </a:p>
          <a:p>
            <a:pPr marL="171450" indent="-171450">
              <a:buFont typeface="Wingdings" panose="05000000000000000000" pitchFamily="2" charset="2"/>
              <a:buChar char="à"/>
            </a:pPr>
            <a:r>
              <a:rPr lang="de-AT" sz="1400" dirty="0"/>
              <a:t>National Minerals Information Center der USA: biete Informationen zu mineralischen Rohstoffflüssen in der Wirtschaft und ökologischen Auswirkungen der Extraktion: </a:t>
            </a:r>
            <a:r>
              <a:rPr lang="de-AT" sz="1400" dirty="0">
                <a:hlinkClick r:id="rId3"/>
              </a:rPr>
              <a:t>https://www.usgs.gov/centers/national-minerals-information-center</a:t>
            </a:r>
            <a:r>
              <a:rPr lang="de-AT" sz="1400" dirty="0"/>
              <a:t> </a:t>
            </a:r>
          </a:p>
          <a:p>
            <a:pPr marL="171450" indent="-171450">
              <a:buFont typeface="Wingdings" panose="05000000000000000000" pitchFamily="2" charset="2"/>
              <a:buChar char="à"/>
            </a:pPr>
            <a:r>
              <a:rPr lang="de-AT" sz="1400" dirty="0"/>
              <a:t>„Environmental Justice Atlas“: Interaktive Karte, die Konflikte im Zusammenhang mit dem Zugang zu natürlichen Ressourcen auf der ganzen Welt zeigt: </a:t>
            </a:r>
            <a:r>
              <a:rPr lang="de-AT" sz="1400" dirty="0">
                <a:hlinkClick r:id="rId4"/>
              </a:rPr>
              <a:t>https://ejatlas.org/</a:t>
            </a:r>
            <a:r>
              <a:rPr lang="de-AT" sz="1400" dirty="0"/>
              <a:t> </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5"/>
              </a:rPr>
              <a:t>www.umweltbundesamt.de/ressourcenbericht</a:t>
            </a:r>
            <a:r>
              <a:rPr lang="de-DE" dirty="0"/>
              <a:t>)</a:t>
            </a:r>
          </a:p>
        </p:txBody>
      </p:sp>
    </p:spTree>
    <p:extLst>
      <p:ext uri="{BB962C8B-B14F-4D97-AF65-F5344CB8AC3E}">
        <p14:creationId xmlns:p14="http://schemas.microsoft.com/office/powerpoint/2010/main" val="10022195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41</a:t>
            </a:fld>
            <a:endParaRPr lang="de-DE"/>
          </a:p>
        </p:txBody>
      </p:sp>
      <p:sp>
        <p:nvSpPr>
          <p:cNvPr id="8" name="Titel 7"/>
          <p:cNvSpPr>
            <a:spLocks noGrp="1"/>
          </p:cNvSpPr>
          <p:nvPr>
            <p:ph type="title"/>
          </p:nvPr>
        </p:nvSpPr>
        <p:spPr/>
        <p:txBody>
          <a:bodyPr>
            <a:normAutofit/>
          </a:bodyPr>
          <a:lstStyle/>
          <a:p>
            <a:r>
              <a:rPr lang="de-AT" dirty="0"/>
              <a:t>5.2 (a) Rohstoffnutzung und Klimawandel</a:t>
            </a:r>
            <a:endParaRPr lang="de-DE" dirty="0"/>
          </a:p>
        </p:txBody>
      </p:sp>
      <p:pic>
        <p:nvPicPr>
          <p:cNvPr id="7" name="Inhaltsplatzhalter 6" descr="Treibhausgas-Fußabdruck und Rohstoffkonsum ( RMC ) pro Kopf in verschiedenen Ländern, 2017&#10;&#10;Diese Abbildung zeigt ein Streudiagramm. Die x-Achse steht für den Rohstoffkonsum in Tonnen pro Kopf. Die y-Achse für die Treibhausgasemissionen in Tonnen Treibhausgasäquivalente pro Kopf. Der Treibhausgas-Fußabdruck und Rohstoffkonsum verschiedener Länder ist in der Form von Punkten im Diagramm eingezeichnet. Die Darstellung zeigt, dass Rohstoffkonsum und Treibhausgasausstoß häufig proportional zueinander sind. Manche Länder wie Luxemburg und Qatar haben jedoch einen ähnlich hohen Rohstoffkonsum (46 bzw. 45 Tonnen pro Kopf), aber unterschiedliche Treibhausgasemissionen (19 bzw. 33 Tonnen pro Kopf). ">
            <a:extLst>
              <a:ext uri="{FF2B5EF4-FFF2-40B4-BE49-F238E27FC236}">
                <a16:creationId xmlns:a16="http://schemas.microsoft.com/office/drawing/2014/main" id="{848E39F0-3B89-4A0C-990D-2AA1E3D5484C}"/>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2742128" y="1341344"/>
            <a:ext cx="4578008" cy="5184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Rohstoffkonsum und Treibhausgasausstoß einzelner Länder zeigen einen quantitativen Zusammenhang. </a:t>
            </a:r>
          </a:p>
          <a:p>
            <a:endParaRPr lang="de-AT" b="1" dirty="0"/>
          </a:p>
          <a:p>
            <a:r>
              <a:rPr lang="de-AT" b="1" dirty="0"/>
              <a:t>Ein zentraler Faktor für den Zusammenhang ist die Art und Weise, wie Energie gewonnen wird. </a:t>
            </a:r>
          </a:p>
          <a:p>
            <a:endParaRPr lang="de-AT" b="1" dirty="0"/>
          </a:p>
          <a:p>
            <a:r>
              <a:rPr lang="de-AT" b="1" dirty="0"/>
              <a:t>Klimaschutz und eine Reduktion der Rohstoffnutzung gehen somit Hand in Hand.</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4005064"/>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8906475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42</a:t>
            </a:fld>
            <a:endParaRPr lang="de-DE"/>
          </a:p>
        </p:txBody>
      </p:sp>
      <p:sp>
        <p:nvSpPr>
          <p:cNvPr id="2" name="Titel 1"/>
          <p:cNvSpPr>
            <a:spLocks noGrp="1"/>
          </p:cNvSpPr>
          <p:nvPr>
            <p:ph type="title"/>
          </p:nvPr>
        </p:nvSpPr>
        <p:spPr/>
        <p:txBody>
          <a:bodyPr/>
          <a:lstStyle/>
          <a:p>
            <a:r>
              <a:rPr lang="de-AT" dirty="0"/>
              <a:t>5.2 (b) Rohstoffnutzung und Klimawandel</a:t>
            </a:r>
            <a:endParaRPr lang="de-DE" dirty="0"/>
          </a:p>
        </p:txBody>
      </p:sp>
      <p:sp>
        <p:nvSpPr>
          <p:cNvPr id="8" name="Inhaltsplatzhalter 7"/>
          <p:cNvSpPr>
            <a:spLocks noGrp="1"/>
          </p:cNvSpPr>
          <p:nvPr>
            <p:ph sz="quarter" idx="15"/>
          </p:nvPr>
        </p:nvSpPr>
        <p:spPr/>
        <p:txBody>
          <a:bodyPr/>
          <a:lstStyle/>
          <a:p>
            <a:pPr lvl="2"/>
            <a:r>
              <a:rPr lang="de-AT" dirty="0"/>
              <a:t>Rohstoffkonsum und Treibhausgasausstoß einzelner Länder sind </a:t>
            </a:r>
            <a:r>
              <a:rPr lang="de-AT" dirty="0">
                <a:solidFill>
                  <a:schemeClr val="bg2"/>
                </a:solidFill>
              </a:rPr>
              <a:t>häufig proportional </a:t>
            </a:r>
            <a:r>
              <a:rPr lang="de-AT" dirty="0"/>
              <a:t>zueinander. Ein zentraler Faktor für den </a:t>
            </a:r>
            <a:r>
              <a:rPr lang="de-AT" dirty="0">
                <a:solidFill>
                  <a:schemeClr val="bg2"/>
                </a:solidFill>
              </a:rPr>
              <a:t>Zusammenhang</a:t>
            </a:r>
            <a:r>
              <a:rPr lang="de-AT" dirty="0"/>
              <a:t> zwischen Rohstoffkonsum und Treibhausgasemissionen ist die Art und Weise, wie </a:t>
            </a:r>
            <a:r>
              <a:rPr lang="de-AT" dirty="0">
                <a:solidFill>
                  <a:schemeClr val="bg2"/>
                </a:solidFill>
              </a:rPr>
              <a:t>Energie</a:t>
            </a:r>
            <a:r>
              <a:rPr lang="de-AT" dirty="0"/>
              <a:t> gewonnen wird.</a:t>
            </a:r>
          </a:p>
          <a:p>
            <a:pPr lvl="2"/>
            <a:r>
              <a:rPr lang="de-AT" dirty="0"/>
              <a:t>Indien, ein Land mit einem Primärrohstoffkonsum von nur rund 5 Tonnen pro Kopf und Jahr, emittiert weniger als 3 Tonnen CO</a:t>
            </a:r>
            <a:r>
              <a:rPr lang="de-AT" baseline="-25000" dirty="0"/>
              <a:t>2 </a:t>
            </a:r>
            <a:r>
              <a:rPr lang="de-AT" dirty="0"/>
              <a:t>- Äquivalente jährlich pro Kopf. Die Menschen in den Vereinigten Arabischen Emiraten hingegen konsumieren durchschnittlich rund 76 Tonnen Rohstoffe und emittieren 37 Tonnen CO</a:t>
            </a:r>
            <a:r>
              <a:rPr lang="de-AT" baseline="-25000" dirty="0"/>
              <a:t>2 </a:t>
            </a:r>
            <a:r>
              <a:rPr lang="de-AT" dirty="0"/>
              <a:t>- Äquivalente.</a:t>
            </a:r>
          </a:p>
          <a:p>
            <a:pPr lvl="2"/>
            <a:r>
              <a:rPr lang="de-AT" dirty="0"/>
              <a:t>In Deutschland verliefen die Trends bei Rohstoffkonsum (16 Tonnen pro Kopf) und Treibhausgasemissionen (11 Tonnen CO</a:t>
            </a:r>
            <a:r>
              <a:rPr lang="de-AT" baseline="-25000" dirty="0"/>
              <a:t>2</a:t>
            </a:r>
            <a:r>
              <a:rPr lang="de-AT" dirty="0"/>
              <a:t> - Äquivalente pro Kopf) u.a. aufgrund der </a:t>
            </a:r>
            <a:r>
              <a:rPr lang="de-AT" dirty="0">
                <a:solidFill>
                  <a:schemeClr val="bg2"/>
                </a:solidFill>
              </a:rPr>
              <a:t>Energiewende</a:t>
            </a:r>
            <a:r>
              <a:rPr lang="de-AT" dirty="0"/>
              <a:t> in den letzten Jahren unterschiedlich.</a:t>
            </a:r>
          </a:p>
        </p:txBody>
      </p:sp>
      <p:sp>
        <p:nvSpPr>
          <p:cNvPr id="7" name="Textplatzhalter 6"/>
          <p:cNvSpPr>
            <a:spLocks noGrp="1"/>
          </p:cNvSpPr>
          <p:nvPr>
            <p:ph type="body" sz="quarter" idx="14"/>
          </p:nvPr>
        </p:nvSpPr>
        <p:spPr>
          <a:xfrm>
            <a:off x="8879417" y="1497015"/>
            <a:ext cx="2715683" cy="5100337"/>
          </a:xfrm>
        </p:spPr>
        <p:txBody>
          <a:bodyPr>
            <a:noAutofit/>
          </a:bodyPr>
          <a:lstStyle/>
          <a:p>
            <a:pPr marL="171450" indent="-171450">
              <a:buFont typeface="Wingdings" panose="05000000000000000000" pitchFamily="2" charset="2"/>
              <a:buChar char="à"/>
            </a:pPr>
            <a:r>
              <a:rPr lang="de-AT" dirty="0">
                <a:sym typeface="Wingdings" panose="05000000000000000000" pitchFamily="2" charset="2"/>
              </a:rPr>
              <a:t>Trends Rohstoffkonsum und THG </a:t>
            </a:r>
            <a:br>
              <a:rPr lang="de-AT" dirty="0">
                <a:sym typeface="Wingdings" panose="05000000000000000000" pitchFamily="2" charset="2"/>
              </a:rPr>
            </a:br>
            <a:r>
              <a:rPr lang="de-AT" dirty="0">
                <a:sym typeface="Wingdings" panose="05000000000000000000" pitchFamily="2" charset="2"/>
              </a:rPr>
              <a:t>Emissionen: s.</a:t>
            </a:r>
            <a:r>
              <a:rPr lang="it-IT" dirty="0">
                <a:sym typeface="Wingdings" panose="05000000000000000000" pitchFamily="2" charset="2"/>
              </a:rPr>
              <a:t> </a:t>
            </a:r>
            <a:r>
              <a:rPr lang="de-AT" dirty="0"/>
              <a:t>s. Ressourcenbericht, </a:t>
            </a:r>
            <a:r>
              <a:rPr lang="it-IT" dirty="0">
                <a:sym typeface="Wingdings" panose="05000000000000000000" pitchFamily="2" charset="2"/>
              </a:rPr>
              <a:t>S. 59, </a:t>
            </a:r>
            <a:r>
              <a:rPr lang="de-DE" dirty="0">
                <a:sym typeface="Wingdings" panose="05000000000000000000" pitchFamily="2" charset="2"/>
              </a:rPr>
              <a:t>Abb. </a:t>
            </a:r>
            <a:r>
              <a:rPr lang="it-IT" dirty="0">
                <a:sym typeface="Wingdings" panose="05000000000000000000" pitchFamily="2" charset="2"/>
              </a:rPr>
              <a:t>49. </a:t>
            </a:r>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Artikel zu Kreislaufwirtschaft und THG-Emissionen mit empirischen Daten (des UN IRP) und Visualisierungen: </a:t>
            </a:r>
            <a:r>
              <a:rPr lang="de-AT" dirty="0">
                <a:hlinkClick r:id="rId2"/>
              </a:rPr>
              <a:t>http://www.materialflows.net/circular-economy-the-nexus-to-ghg-emissions/</a:t>
            </a:r>
            <a:endParaRPr lang="de-AT" dirty="0"/>
          </a:p>
          <a:p>
            <a:pPr marL="171450" indent="-171450">
              <a:buFont typeface="Wingdings" panose="05000000000000000000" pitchFamily="2" charset="2"/>
              <a:buChar char="à"/>
            </a:pPr>
            <a:r>
              <a:rPr lang="de-AT" dirty="0"/>
              <a:t>Bericht des UN International </a:t>
            </a:r>
            <a:r>
              <a:rPr lang="de-AT" dirty="0" err="1"/>
              <a:t>Resource</a:t>
            </a:r>
            <a:r>
              <a:rPr lang="de-AT" dirty="0"/>
              <a:t> Panel zum Beitrag von Rohstoffeffizienzstrategien zur Minderung von THG-Emissionen: </a:t>
            </a:r>
            <a:r>
              <a:rPr lang="en-US" dirty="0">
                <a:hlinkClick r:id="rId3"/>
              </a:rPr>
              <a:t>Resource Efficiency and Climate Change: Material Efficiency Strategies for a Low-Carbon Future (resourcepanel.org)</a:t>
            </a:r>
            <a:endParaRPr lang="de-AT" dirty="0"/>
          </a:p>
          <a:p>
            <a:pPr marL="171450" indent="-171450">
              <a:buFont typeface="Wingdings" panose="05000000000000000000" pitchFamily="2" charset="2"/>
              <a:buChar char="à"/>
            </a:pPr>
            <a:r>
              <a:rPr lang="de-AT" dirty="0"/>
              <a:t>Wiesen, K., J. </a:t>
            </a:r>
            <a:r>
              <a:rPr lang="de-AT" dirty="0" err="1"/>
              <a:t>Teubler</a:t>
            </a:r>
            <a:r>
              <a:rPr lang="de-AT" dirty="0"/>
              <a:t>, M. </a:t>
            </a:r>
            <a:r>
              <a:rPr lang="de-AT" dirty="0" err="1"/>
              <a:t>Saurat</a:t>
            </a:r>
            <a:r>
              <a:rPr lang="de-AT" dirty="0"/>
              <a:t>, P. </a:t>
            </a:r>
            <a:r>
              <a:rPr lang="de-AT" dirty="0" err="1"/>
              <a:t>Suski</a:t>
            </a:r>
            <a:r>
              <a:rPr lang="de-AT" dirty="0"/>
              <a:t>, S. Samadi, S. Kiefer, </a:t>
            </a:r>
            <a:r>
              <a:rPr lang="de-AT" dirty="0" err="1"/>
              <a:t>and</a:t>
            </a:r>
            <a:r>
              <a:rPr lang="de-AT" dirty="0"/>
              <a:t> O. Soukup, 2017: Analyse des Rohstoffaufwandes der Energieinfrastruktur in Deutschland. Sachverständigengutachten des Wuppertal Instituts für Klima, Umwelt, Energie.</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30539615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43</a:t>
            </a:fld>
            <a:endParaRPr lang="de-DE"/>
          </a:p>
        </p:txBody>
      </p:sp>
      <p:sp>
        <p:nvSpPr>
          <p:cNvPr id="8" name="Titel 7"/>
          <p:cNvSpPr>
            <a:spLocks noGrp="1"/>
          </p:cNvSpPr>
          <p:nvPr>
            <p:ph type="title"/>
          </p:nvPr>
        </p:nvSpPr>
        <p:spPr/>
        <p:txBody>
          <a:bodyPr>
            <a:normAutofit/>
          </a:bodyPr>
          <a:lstStyle/>
          <a:p>
            <a:r>
              <a:rPr lang="de-AT" dirty="0"/>
              <a:t>5.3 (a) Rohstoffnutzung innerhalb planetarer Grenzen</a:t>
            </a:r>
            <a:endParaRPr lang="de-DE" dirty="0"/>
          </a:p>
        </p:txBody>
      </p:sp>
      <p:pic>
        <p:nvPicPr>
          <p:cNvPr id="7" name="Inhaltsplatzhalter 6" descr="Das Konzept der planetaren Grenzen weltweit und für Deutschland&#10;&#10;Die Abbildung zeigt zwei Diagramme, die aus sechs konzentrischen Kreisen bestehen. Beide Diagramme sind in neun Segmente eingeteilt: „Klimawandel“, „Intaktheit der Biosphäre“, „Landnutzungswandel“, „Süßwassernutzung“, „Biogeochemische Flüsse“, „Versauerung der Meere“, „Aerosolgehalt der Atmosphäre“, „Ozonverlust in der Stratosphäre“ und „neue Substanzen und modifizierte Lebensformen“. Die konzentrischen Kreise stellen den Handelsspielraum dar. Mit dem Abstand zum Mittelpunkt nimmt der sichere Handlungsspielraum ab. Außerhalb des vierten Kreises wurde der sichere Handlungsspielraum verlassen, und es besteht ein hohes Risiko gravierender Folgen. Innerhalb des zweiten Kreises besteht kein Risiko. Dazwischen wurde der sichere Handlungsspielraum verlassen und es besteht bereits ein erhöhtes Risiko. Je nach Handlungsspielraum sind alle neun Bereiche in grün, gelb und rot eingefärbt. Das linke Diagramm zeigt die Überschreitung der Planetaren Grenzen auf globaler Ebene und das rechte Diagramm jene für Deutschland. Weltweit sind in den Bereichen Stickstoff- und Phosphorkreisläufe und Verlust der genetischen Vielfalt die Grenzen überschritten, in Deutschland in den Bereichen Landnutzungswandel und Stickstoffkreisläufe.">
            <a:extLst>
              <a:ext uri="{FF2B5EF4-FFF2-40B4-BE49-F238E27FC236}">
                <a16:creationId xmlns:a16="http://schemas.microsoft.com/office/drawing/2014/main" id="{EDE208AE-97B6-4CDE-ABC3-F9D09E1C584D}"/>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1039076" y="1305336"/>
            <a:ext cx="7001140" cy="5148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In Deutschland wurden zwei der Belastungsgrenzen bereits überschritten:  Landnutzungswandel und Stickstoffkreisläufe.</a:t>
            </a:r>
          </a:p>
          <a:p>
            <a:endParaRPr lang="de-AT" b="1" dirty="0"/>
          </a:p>
          <a:p>
            <a:r>
              <a:rPr lang="de-AT" b="1" dirty="0"/>
              <a:t>Mit der Schonung von Rohstoffen und dem Aufbau einer zirkulären Wirtschaft lässt sich das Überschreiten der Belastungsgrenzen verhindern.</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3592266"/>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2500033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44</a:t>
            </a:fld>
            <a:endParaRPr lang="de-DE"/>
          </a:p>
        </p:txBody>
      </p:sp>
      <p:sp>
        <p:nvSpPr>
          <p:cNvPr id="2" name="Titel 1"/>
          <p:cNvSpPr>
            <a:spLocks noGrp="1"/>
          </p:cNvSpPr>
          <p:nvPr>
            <p:ph type="title"/>
          </p:nvPr>
        </p:nvSpPr>
        <p:spPr/>
        <p:txBody>
          <a:bodyPr/>
          <a:lstStyle/>
          <a:p>
            <a:r>
              <a:rPr lang="de-AT" dirty="0"/>
              <a:t>5.3 (b) Rohstoffnutzung innerhalb planetarer Grenzen</a:t>
            </a:r>
            <a:endParaRPr lang="de-DE" dirty="0"/>
          </a:p>
        </p:txBody>
      </p:sp>
      <p:sp>
        <p:nvSpPr>
          <p:cNvPr id="8" name="Inhaltsplatzhalter 7"/>
          <p:cNvSpPr>
            <a:spLocks noGrp="1"/>
          </p:cNvSpPr>
          <p:nvPr>
            <p:ph sz="quarter" idx="15"/>
          </p:nvPr>
        </p:nvSpPr>
        <p:spPr/>
        <p:txBody>
          <a:bodyPr/>
          <a:lstStyle/>
          <a:p>
            <a:pPr lvl="2"/>
            <a:r>
              <a:rPr lang="de-AT" dirty="0"/>
              <a:t>Das Konzept der planetaren Grenzen definiert für </a:t>
            </a:r>
            <a:r>
              <a:rPr lang="de-AT" dirty="0">
                <a:solidFill>
                  <a:schemeClr val="bg2"/>
                </a:solidFill>
              </a:rPr>
              <a:t>neun ökologische Dimensionen </a:t>
            </a:r>
            <a:r>
              <a:rPr lang="de-AT" dirty="0"/>
              <a:t>sichere Handlungsspielräume, innerhalb derer ein nachhaltiges Leben möglich ist. </a:t>
            </a:r>
          </a:p>
          <a:p>
            <a:pPr lvl="2"/>
            <a:r>
              <a:rPr lang="de-AT" dirty="0"/>
              <a:t>Werden diese überschritten, drohengrundlegende Einschränkungen der menschlichen Lebensgrundlagen. </a:t>
            </a:r>
          </a:p>
          <a:p>
            <a:pPr lvl="2"/>
            <a:r>
              <a:rPr lang="de-AT" dirty="0"/>
              <a:t>Die meisten der neun planetaren Grenzen sind </a:t>
            </a:r>
            <a:r>
              <a:rPr lang="de-AT" dirty="0">
                <a:solidFill>
                  <a:schemeClr val="bg2"/>
                </a:solidFill>
              </a:rPr>
              <a:t>direkt oder indirekt mit der Rohstoffnutzung verbunden</a:t>
            </a:r>
            <a:r>
              <a:rPr lang="de-AT" dirty="0"/>
              <a:t>: Zur Extraktion, Aufbereitung, Verarbeitung, Nutzung und Entsorgung von Rohstoffen braucht man u. a. Wasser, Landflächen und Energie. Dadurch kommt es wiederum zur Emission von Treibhausgasen und zur Veränderung von Stickstoff- oder Phosphorkreisläufen. </a:t>
            </a:r>
          </a:p>
          <a:p>
            <a:pPr lvl="2"/>
            <a:r>
              <a:rPr lang="de-AT" dirty="0"/>
              <a:t>In Deutschland sind derzeit bei zwei Dimensionen die </a:t>
            </a:r>
            <a:r>
              <a:rPr lang="de-AT" dirty="0">
                <a:solidFill>
                  <a:schemeClr val="bg2"/>
                </a:solidFill>
              </a:rPr>
              <a:t>Grenzwerte bereits überschritten</a:t>
            </a:r>
            <a:r>
              <a:rPr lang="de-AT" dirty="0"/>
              <a:t>: bei den </a:t>
            </a:r>
            <a:r>
              <a:rPr lang="de-AT" dirty="0">
                <a:solidFill>
                  <a:schemeClr val="bg2"/>
                </a:solidFill>
              </a:rPr>
              <a:t>Stickstoffkreisläufen</a:t>
            </a:r>
            <a:r>
              <a:rPr lang="de-AT" dirty="0"/>
              <a:t> und beim </a:t>
            </a:r>
            <a:r>
              <a:rPr lang="de-AT" dirty="0">
                <a:solidFill>
                  <a:schemeClr val="bg2"/>
                </a:solidFill>
              </a:rPr>
              <a:t>Landnutzungswandel</a:t>
            </a:r>
            <a:r>
              <a:rPr lang="de-AT" dirty="0"/>
              <a:t>; Global ist die Lage noch dramatischer.</a:t>
            </a:r>
          </a:p>
          <a:p>
            <a:pPr lvl="2"/>
            <a:r>
              <a:rPr lang="de-AT" dirty="0"/>
              <a:t>Mit der Schonung von Rohstoffen (z.B. durch die Nutzung von Sekundärrohstoffen) lässt sich das Überschreiten der globalen Belastungsgrenzen verhindern. </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endParaRPr lang="de-AT" dirty="0"/>
          </a:p>
          <a:p>
            <a:endParaRPr lang="de-AT" dirty="0"/>
          </a:p>
          <a:p>
            <a:endParaRPr lang="de-AT"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Website Stockholm </a:t>
            </a:r>
            <a:r>
              <a:rPr lang="de-AT" dirty="0" err="1"/>
              <a:t>Resilience</a:t>
            </a:r>
            <a:r>
              <a:rPr lang="de-AT" dirty="0"/>
              <a:t> </a:t>
            </a:r>
            <a:r>
              <a:rPr lang="de-AT" dirty="0" err="1"/>
              <a:t>Centre</a:t>
            </a:r>
            <a:r>
              <a:rPr lang="de-AT" dirty="0"/>
              <a:t> zu den planetaren Grenzen: </a:t>
            </a:r>
            <a:r>
              <a:rPr lang="de-AT" dirty="0">
                <a:hlinkClick r:id="rId2"/>
              </a:rPr>
              <a:t>https://www.stockholmresilience.org/research/planetary-boundaries/the-nine-planetary-boundaries.html</a:t>
            </a:r>
            <a:r>
              <a:rPr lang="de-AT" dirty="0"/>
              <a:t> </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spTree>
    <p:extLst>
      <p:ext uri="{BB962C8B-B14F-4D97-AF65-F5344CB8AC3E}">
        <p14:creationId xmlns:p14="http://schemas.microsoft.com/office/powerpoint/2010/main" val="25876606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45</a:t>
            </a:fld>
            <a:endParaRPr lang="de-DE"/>
          </a:p>
        </p:txBody>
      </p:sp>
      <p:sp>
        <p:nvSpPr>
          <p:cNvPr id="8" name="Titel 7"/>
          <p:cNvSpPr>
            <a:spLocks noGrp="1"/>
          </p:cNvSpPr>
          <p:nvPr>
            <p:ph type="title"/>
          </p:nvPr>
        </p:nvSpPr>
        <p:spPr/>
        <p:txBody>
          <a:bodyPr>
            <a:normAutofit/>
          </a:bodyPr>
          <a:lstStyle/>
          <a:p>
            <a:r>
              <a:rPr lang="de-AT" dirty="0"/>
              <a:t>6.1 (a) Der Rohstoffkonsum der Zukunft </a:t>
            </a:r>
            <a:endParaRPr lang="de-DE" dirty="0"/>
          </a:p>
        </p:txBody>
      </p:sp>
      <p:pic>
        <p:nvPicPr>
          <p:cNvPr id="7" name="Inhaltsplatzhalter 6" descr="Deutschlands Rohstoffkonsum (RMC) pro Kopf, 2019 und 2030 in unterschiedlichen Szenarien&#10;&#10;Die Abbildung zeigt zwei Säulengrafiken. Die erste Grafik zeigt fünf Säulen, die für den Pro-Kopf-Rohstoffkonsum unterteilt in die vier Hauptrohstoffgruppen Biomasse (in grün), fossile Energieträger (in grau), nicht-metallische Mineralien (in orange) und Metallerze (in blau) stehen. Die erste Säule steht für den weltweiten pro-Kopf-Rohstoffkonsum im Jahr 2019 von 12,5 Tonnen pro Kopf. Die weiteren Säulen sind durch einen vertikalen Strich getrennt. Sie zeigen Deutschlands Rohstoffkonsum für das Jahr 2019 von 16 Tonnen pro Kopf und für das Jahr 2030 unter drei verschiedenen Szenarien. Alle Szenarien zeigen einen Rückgang – von 8 % bis 35 %. Der zweite Teil der Grafik zeigt fünf Säulengruppen, die für die Zeiträume 1994 bis 2000, 2000 bis 2010 und 2010 bis 2030 stehen. Jede Säulengruppe besteht aus drei Säulen, die für die jahresdurchschnittliche Veränderung der Gesamtrohstoffproduktivität, des BIP und des Rohstoffeinsatzes in Deutschland stehen. Die drei Säulen zeigen einen unterschiedlich stark ausgeprägten Rückgang des Rohstoffeinsatzes bzw. Anstieg des BIP. Das dritte Szenario reduziert den RMI am Stärksten.">
            <a:extLst>
              <a:ext uri="{FF2B5EF4-FFF2-40B4-BE49-F238E27FC236}">
                <a16:creationId xmlns:a16="http://schemas.microsoft.com/office/drawing/2014/main" id="{969F94F6-0E47-49C7-AE78-B368C2C2C0F5}"/>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539987" y="1944000"/>
            <a:ext cx="8055561" cy="4104000"/>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Die Rohstoffnutzung der Zukunft kann mit einer ambitionierten Rohstoff- und Klimapolitik stark reduziert werden. </a:t>
            </a:r>
          </a:p>
          <a:p>
            <a:endParaRPr lang="de-AT" b="1" dirty="0"/>
          </a:p>
          <a:p>
            <a:r>
              <a:rPr lang="de-AT" b="1" dirty="0"/>
              <a:t>Bis zum Jahr 2030 ist in Deutschland eine Reduktion um mehr als ein Drittel gegenüber 2019 möglich.</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3236859"/>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38540107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46</a:t>
            </a:fld>
            <a:endParaRPr lang="de-DE"/>
          </a:p>
        </p:txBody>
      </p:sp>
      <p:sp>
        <p:nvSpPr>
          <p:cNvPr id="2" name="Titel 1"/>
          <p:cNvSpPr>
            <a:spLocks noGrp="1"/>
          </p:cNvSpPr>
          <p:nvPr>
            <p:ph type="title"/>
          </p:nvPr>
        </p:nvSpPr>
        <p:spPr/>
        <p:txBody>
          <a:bodyPr/>
          <a:lstStyle/>
          <a:p>
            <a:r>
              <a:rPr lang="de-AT" dirty="0"/>
              <a:t>6.1 (b) Der Rohstoffkonsum der Zukunft</a:t>
            </a:r>
            <a:endParaRPr lang="de-DE" dirty="0"/>
          </a:p>
        </p:txBody>
      </p:sp>
      <p:sp>
        <p:nvSpPr>
          <p:cNvPr id="8" name="Inhaltsplatzhalter 7"/>
          <p:cNvSpPr>
            <a:spLocks noGrp="1"/>
          </p:cNvSpPr>
          <p:nvPr>
            <p:ph sz="quarter" idx="15"/>
          </p:nvPr>
        </p:nvSpPr>
        <p:spPr/>
        <p:txBody>
          <a:bodyPr/>
          <a:lstStyle/>
          <a:p>
            <a:pPr lvl="2"/>
            <a:r>
              <a:rPr lang="de-AT" dirty="0"/>
              <a:t>Mit einem Rohstoffkonsum von 16,8 Tonnen pro Kopf lag Deutschland im Jahr 2019 deutlich über dem globalen Durchschnitt von 12,5 Tonnen pro Kopf.</a:t>
            </a:r>
          </a:p>
          <a:p>
            <a:pPr lvl="2"/>
            <a:r>
              <a:rPr lang="de-AT" dirty="0"/>
              <a:t>Ein </a:t>
            </a:r>
            <a:r>
              <a:rPr lang="de-AT" dirty="0">
                <a:solidFill>
                  <a:schemeClr val="bg2"/>
                </a:solidFill>
              </a:rPr>
              <a:t>Rückgang des Rohstoffkonsums </a:t>
            </a:r>
            <a:r>
              <a:rPr lang="de-AT" dirty="0"/>
              <a:t>auf ein nachhaltigeres und global gerechteres Niveau ist dringend erforderlich, auch angesichts der </a:t>
            </a:r>
            <a:r>
              <a:rPr lang="de-AT" dirty="0">
                <a:solidFill>
                  <a:schemeClr val="bg2"/>
                </a:solidFill>
              </a:rPr>
              <a:t>Pariser Klimaziele</a:t>
            </a:r>
            <a:r>
              <a:rPr lang="de-AT" dirty="0"/>
              <a:t>. </a:t>
            </a:r>
          </a:p>
          <a:p>
            <a:pPr lvl="2"/>
            <a:r>
              <a:rPr lang="de-AT" dirty="0"/>
              <a:t>Für die zukünftige Rohstoffnutzung in Deutschland gibt es verschiedene Szenarien.</a:t>
            </a:r>
          </a:p>
          <a:p>
            <a:pPr lvl="2"/>
            <a:r>
              <a:rPr lang="de-AT" dirty="0">
                <a:solidFill>
                  <a:schemeClr val="bg2"/>
                </a:solidFill>
              </a:rPr>
              <a:t>Szenarien </a:t>
            </a:r>
            <a:r>
              <a:rPr lang="de-AT" dirty="0"/>
              <a:t>sind keine exakten Prognosen oder Vorhersagen der Zukunft, sondern vielmehr mögliche Entwicklungen, mit denen  Möglichkeiten der frühzeitigen Einflussnahme gezeigt werden. </a:t>
            </a:r>
          </a:p>
          <a:p>
            <a:pPr lvl="2"/>
            <a:r>
              <a:rPr lang="de-AT" dirty="0"/>
              <a:t>Laut diesen Szenarien kann der Rohstoffkonsum in Deutschland in den kommenden Jahrzehnten sinken: insbesondere durch die Energiewende und technologischen Fortschritt (z.B. bei Recycling).   </a:t>
            </a:r>
          </a:p>
          <a:p>
            <a:pPr lvl="2"/>
            <a:r>
              <a:rPr lang="de-AT" dirty="0"/>
              <a:t>Drei Szenarien (AZE, TW, </a:t>
            </a:r>
            <a:r>
              <a:rPr lang="de-AT" dirty="0" err="1"/>
              <a:t>GreenMe</a:t>
            </a:r>
            <a:r>
              <a:rPr lang="de-AT" dirty="0"/>
              <a:t>) dienen als Beispiele für die Folgen unterschiedlich </a:t>
            </a:r>
            <a:r>
              <a:rPr lang="de-AT" dirty="0">
                <a:solidFill>
                  <a:schemeClr val="bg2"/>
                </a:solidFill>
              </a:rPr>
              <a:t>ehrgeiziger</a:t>
            </a:r>
            <a:r>
              <a:rPr lang="de-AT" dirty="0"/>
              <a:t> </a:t>
            </a:r>
            <a:r>
              <a:rPr lang="de-AT" dirty="0">
                <a:solidFill>
                  <a:schemeClr val="bg2"/>
                </a:solidFill>
              </a:rPr>
              <a:t>Rohstoffpolitik</a:t>
            </a:r>
            <a:r>
              <a:rPr lang="de-AT" dirty="0"/>
              <a:t>. </a:t>
            </a:r>
          </a:p>
          <a:p>
            <a:pPr lvl="2"/>
            <a:r>
              <a:rPr lang="de-AT" dirty="0"/>
              <a:t>Das Szenario „</a:t>
            </a:r>
            <a:r>
              <a:rPr lang="de-AT" dirty="0" err="1"/>
              <a:t>GreenME</a:t>
            </a:r>
            <a:r>
              <a:rPr lang="de-AT" dirty="0"/>
              <a:t>“ zeigt: Bis zum Jahr 2030 ist in Deutschland eine Reduktion des Rohstoffkonsums um mehr als ein Drittel gegenüber 2019 möglich.</a:t>
            </a:r>
          </a:p>
        </p:txBody>
      </p:sp>
      <p:sp>
        <p:nvSpPr>
          <p:cNvPr id="7" name="Textplatzhalter 6">
            <a:extLst>
              <a:ext uri="{C183D7F6-B498-43B3-948B-1728B52AA6E4}">
                <adec:decorative xmlns:adec="http://schemas.microsoft.com/office/drawing/2017/decorative" val="1"/>
              </a:ext>
            </a:extLst>
          </p:cNvPr>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endParaRPr lang="de-AT" dirty="0"/>
          </a:p>
          <a:p>
            <a:endParaRPr lang="de-AT" dirty="0"/>
          </a:p>
          <a:p>
            <a:endParaRPr lang="de-AT"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a:p>
            <a:endParaRPr lang="de-AT" u="sng" dirty="0"/>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2"/>
              </a:rPr>
              <a:t>www.umweltbundesamt.de/ressourcenbericht</a:t>
            </a:r>
            <a:r>
              <a:rPr lang="de-DE" dirty="0"/>
              <a:t>)</a:t>
            </a:r>
          </a:p>
        </p:txBody>
      </p:sp>
    </p:spTree>
    <p:extLst>
      <p:ext uri="{BB962C8B-B14F-4D97-AF65-F5344CB8AC3E}">
        <p14:creationId xmlns:p14="http://schemas.microsoft.com/office/powerpoint/2010/main" val="3851543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47</a:t>
            </a:fld>
            <a:endParaRPr lang="de-DE"/>
          </a:p>
        </p:txBody>
      </p:sp>
      <p:sp>
        <p:nvSpPr>
          <p:cNvPr id="8" name="Titel 7"/>
          <p:cNvSpPr>
            <a:spLocks noGrp="1"/>
          </p:cNvSpPr>
          <p:nvPr>
            <p:ph type="title"/>
          </p:nvPr>
        </p:nvSpPr>
        <p:spPr/>
        <p:txBody>
          <a:bodyPr>
            <a:normAutofit/>
          </a:bodyPr>
          <a:lstStyle/>
          <a:p>
            <a:r>
              <a:rPr lang="de-AT" dirty="0"/>
              <a:t>6.2 (a) </a:t>
            </a:r>
            <a:r>
              <a:rPr lang="de-DE" dirty="0"/>
              <a:t>Zukünftige Rohstoffnutzung und Klimaschutz</a:t>
            </a:r>
          </a:p>
        </p:txBody>
      </p:sp>
      <p:pic>
        <p:nvPicPr>
          <p:cNvPr id="7" name="Inhaltsplatzhalter 6" descr="Minderung der Treibhausgasemissionen und des Rohstoffkonsums (RMC) in Deutschland gegenüber 1990 bzw. 2010 unter verschiedenen Szenarien&#10;&#10;Die Abbildung besteht aus zwei untereinander angeordneten Säulen-Grafiken. Die Grafik oben zeigt drei Säulengruppen für den Rohstoffkonsum in Deutschland nach vier Hauptmaterialgruppen - Biomasse (in grün), fossile Energieträger (in grau), nicht-metallische Mineralien (in orange) und Metallerze (in blau). Die erste Säulengruppe zeigt den Rohstoffkonsum für 2010 und 2019. Die beiden folgenden Säulengruppen zeigen jeweils sechs Säulen, die für den Rohstoffkonsum in 2030 und 2050 unter verschiedenen Szenarien der RESCUE-Studie des UBA stehen. Je nach angenommener Ambition der politischen Maßnahmen kann der Rohstoffkonsum um bis zu 70 % reduziert werden.&#10;Die Grafik unten zeigt drei Säulengruppen für die Treibhausgasemissionen in Deutschland. Jede Säule ist unterteilt in die unterschiedlichen Quellen für CO2-Emissionen. Die erste Säulengruppe zeigt die Treibhausgasemissionen für 1990 und 2019. Die beiden folgenden Säulengruppen zeigen jeweils sechs Säulen, die für die Treibhaugasemissionen in 2030 und 2050 unter verschiedenen Szenarien der RESCUE-Studie stehen. Der jeweils größte Anteil in den Jahren 1990, 2019 und 2030 ist jener der Energieproduktion. Dieser nimmt bis 2050 am stärksten ab bzw. wird auf 0 reduziert, was einer Reduktion der Emissionen von bis zu 97 % entspricht.">
            <a:extLst>
              <a:ext uri="{FF2B5EF4-FFF2-40B4-BE49-F238E27FC236}">
                <a16:creationId xmlns:a16="http://schemas.microsoft.com/office/drawing/2014/main" id="{CEB2DB77-1DBB-47C1-8A6D-1FB4792AF185}"/>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1847528" y="1305336"/>
            <a:ext cx="5996042" cy="5148000"/>
          </a:xfrm>
          <a:ln>
            <a:solidFill>
              <a:schemeClr val="bg1"/>
            </a:solidFill>
          </a:ln>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Ambitionierter Klimaschutz und eine effiziente Nutzung von Rohstoffen befördern sich gegenseitig. </a:t>
            </a:r>
          </a:p>
          <a:p>
            <a:endParaRPr lang="de-AT" b="1" dirty="0"/>
          </a:p>
          <a:p>
            <a:r>
              <a:rPr lang="de-AT" b="1" dirty="0"/>
              <a:t>Minderungen der Treibhausgasemissionen um 96% und des Rohstoffkonsums um 70% sind langfristig bis zum Jahr 2050 möglich.</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3429000"/>
            <a:ext cx="127565"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spTree>
    <p:extLst>
      <p:ext uri="{BB962C8B-B14F-4D97-AF65-F5344CB8AC3E}">
        <p14:creationId xmlns:p14="http://schemas.microsoft.com/office/powerpoint/2010/main" val="42808542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48</a:t>
            </a:fld>
            <a:endParaRPr lang="de-DE"/>
          </a:p>
        </p:txBody>
      </p:sp>
      <p:sp>
        <p:nvSpPr>
          <p:cNvPr id="2" name="Titel 1"/>
          <p:cNvSpPr>
            <a:spLocks noGrp="1"/>
          </p:cNvSpPr>
          <p:nvPr>
            <p:ph type="title"/>
          </p:nvPr>
        </p:nvSpPr>
        <p:spPr/>
        <p:txBody>
          <a:bodyPr/>
          <a:lstStyle/>
          <a:p>
            <a:r>
              <a:rPr lang="de-AT" dirty="0"/>
              <a:t>6.2 (b) </a:t>
            </a:r>
            <a:r>
              <a:rPr lang="de-DE" dirty="0"/>
              <a:t>Zukünftige Rohstoffnutzung und Klimaschutz</a:t>
            </a:r>
          </a:p>
        </p:txBody>
      </p:sp>
      <p:sp>
        <p:nvSpPr>
          <p:cNvPr id="8" name="Inhaltsplatzhalter 7"/>
          <p:cNvSpPr>
            <a:spLocks noGrp="1"/>
          </p:cNvSpPr>
          <p:nvPr>
            <p:ph sz="quarter" idx="15"/>
          </p:nvPr>
        </p:nvSpPr>
        <p:spPr/>
        <p:txBody>
          <a:bodyPr/>
          <a:lstStyle/>
          <a:p>
            <a:pPr lvl="2"/>
            <a:r>
              <a:rPr lang="de-AT" dirty="0"/>
              <a:t>Um den Klimawandel zu begrenzen, muss die Menschheit den Ausstoß von Treibhausgasemissionen konsequent, drastisch und zügig reduzieren.</a:t>
            </a:r>
          </a:p>
          <a:p>
            <a:pPr lvl="2"/>
            <a:r>
              <a:rPr lang="de-AT" dirty="0"/>
              <a:t>Dies betrifft auch die Rohstoffnutzung:  Die Verbrennung von fossilen Rohstoffen wird durch </a:t>
            </a:r>
            <a:r>
              <a:rPr lang="de-AT" dirty="0">
                <a:solidFill>
                  <a:schemeClr val="bg2"/>
                </a:solidFill>
              </a:rPr>
              <a:t>klimaschonende Zukunftstechnologien </a:t>
            </a:r>
            <a:r>
              <a:rPr lang="de-AT" dirty="0"/>
              <a:t>– die wiederrum andere natürliche Ressourcen benötigen – ersetzt. </a:t>
            </a:r>
          </a:p>
          <a:p>
            <a:pPr lvl="2"/>
            <a:r>
              <a:rPr lang="de-AT" dirty="0"/>
              <a:t>Gleichzeitig hilft eine </a:t>
            </a:r>
            <a:r>
              <a:rPr lang="de-AT" dirty="0">
                <a:solidFill>
                  <a:schemeClr val="bg2"/>
                </a:solidFill>
              </a:rPr>
              <a:t>effiziente Rohstoffnutzung </a:t>
            </a:r>
            <a:r>
              <a:rPr lang="de-AT" dirty="0"/>
              <a:t>Treibhausgasemissionen zu senken.</a:t>
            </a:r>
          </a:p>
          <a:p>
            <a:pPr lvl="2"/>
            <a:r>
              <a:rPr lang="de-AT" dirty="0"/>
              <a:t>Für Deutschland wurden diese Zusammenhänge mit sechs unterschiedlich ehrgeizigen </a:t>
            </a:r>
            <a:r>
              <a:rPr lang="de-AT" dirty="0">
                <a:solidFill>
                  <a:schemeClr val="bg2"/>
                </a:solidFill>
              </a:rPr>
              <a:t>Transformationspfaden</a:t>
            </a:r>
            <a:r>
              <a:rPr lang="de-AT" dirty="0"/>
              <a:t> detailliert untersucht (Purr et al. 2019; Dittrich et al. 2018).</a:t>
            </a:r>
          </a:p>
          <a:p>
            <a:pPr lvl="2"/>
            <a:r>
              <a:rPr lang="de-AT" dirty="0"/>
              <a:t>Bereits bis 2030 lassen sich die Treibhausgasemissionen um 70 % (gegenüber 1990) und der Rohstoffkonsum um 44 % (gegenüber 2010) mindern (Szenario </a:t>
            </a:r>
            <a:r>
              <a:rPr lang="de-AT" dirty="0" err="1"/>
              <a:t>GreenSupreme</a:t>
            </a:r>
            <a:r>
              <a:rPr lang="de-AT" dirty="0"/>
              <a:t>)</a:t>
            </a:r>
          </a:p>
          <a:p>
            <a:pPr lvl="2"/>
            <a:r>
              <a:rPr lang="de-AT" dirty="0"/>
              <a:t>Bis </a:t>
            </a:r>
            <a:r>
              <a:rPr lang="de-AT" dirty="0">
                <a:solidFill>
                  <a:schemeClr val="bg2"/>
                </a:solidFill>
              </a:rPr>
              <a:t>2050</a:t>
            </a:r>
            <a:r>
              <a:rPr lang="de-AT" dirty="0"/>
              <a:t> ist eine </a:t>
            </a:r>
            <a:r>
              <a:rPr lang="de-AT" dirty="0">
                <a:solidFill>
                  <a:schemeClr val="bg2"/>
                </a:solidFill>
              </a:rPr>
              <a:t>Reduktion der Treibhausgasemissionen um 96 % </a:t>
            </a:r>
            <a:r>
              <a:rPr lang="de-AT" dirty="0"/>
              <a:t>und des </a:t>
            </a:r>
            <a:r>
              <a:rPr lang="de-AT" dirty="0">
                <a:solidFill>
                  <a:schemeClr val="bg2"/>
                </a:solidFill>
              </a:rPr>
              <a:t>Rohstoffkonsums um 70 % </a:t>
            </a:r>
            <a:r>
              <a:rPr lang="de-AT" dirty="0"/>
              <a:t>möglich. </a:t>
            </a:r>
          </a:p>
        </p:txBody>
      </p:sp>
      <p:sp>
        <p:nvSpPr>
          <p:cNvPr id="7" name="Textplatzhalter 6"/>
          <p:cNvSpPr>
            <a:spLocks noGrp="1"/>
          </p:cNvSpPr>
          <p:nvPr>
            <p:ph type="body" sz="quarter" idx="14"/>
          </p:nvPr>
        </p:nvSpPr>
        <p:spPr/>
        <p:txBody>
          <a:bodyPr>
            <a:normAutofit/>
          </a:bodyPr>
          <a:lstStyle/>
          <a:p>
            <a:pPr marL="171450" indent="-171450">
              <a:buFont typeface="Wingdings" panose="05000000000000000000" pitchFamily="2" charset="2"/>
              <a:buChar char="à"/>
            </a:pPr>
            <a:endParaRPr lang="de-AT" dirty="0"/>
          </a:p>
          <a:p>
            <a:endParaRPr lang="de-AT" dirty="0"/>
          </a:p>
          <a:p>
            <a:endParaRPr lang="de-AT" dirty="0"/>
          </a:p>
          <a:p>
            <a:endParaRPr lang="de-AT" dirty="0"/>
          </a:p>
          <a:p>
            <a:endParaRPr lang="de-AT" u="sng" dirty="0"/>
          </a:p>
          <a:p>
            <a:endParaRPr lang="de-AT" u="sng" dirty="0"/>
          </a:p>
          <a:p>
            <a:endParaRPr lang="de-AT" u="sng" dirty="0"/>
          </a:p>
          <a:p>
            <a:r>
              <a:rPr lang="de-AT" u="sng" dirty="0"/>
              <a:t>_______________________ ____________</a:t>
            </a:r>
          </a:p>
          <a:p>
            <a:r>
              <a:rPr lang="de-AT" dirty="0"/>
              <a:t>Weiterführende Informationen:</a:t>
            </a:r>
          </a:p>
          <a:p>
            <a:endParaRPr lang="de-AT" dirty="0"/>
          </a:p>
          <a:p>
            <a:pPr marL="171450" indent="-171450">
              <a:buFont typeface="Wingdings" panose="05000000000000000000" pitchFamily="2" charset="2"/>
              <a:buChar char="à"/>
            </a:pPr>
            <a:r>
              <a:rPr lang="de-AT" dirty="0"/>
              <a:t>Die Broschüre „Wie wir leben“ des Umweltbundesamtes Deutschland zeigt, wie ein Leben in einer treibhausgasneutralen und ressourcenschonenden Gesellschaft im Jahr 2050 aussehen könnte: </a:t>
            </a:r>
            <a:r>
              <a:rPr lang="de-AT" dirty="0">
                <a:hlinkClick r:id="rId2"/>
              </a:rPr>
              <a:t>https://www.umweltbundesamt.de/publikationen/wie-wir-leben#:~:text=Die%20Brosch%C3%BCre%20zeigt%2C%20wie%20ein,und%20ressourcenschonenden%20Gesellschaft%20aussehen%20k%C3%B6</a:t>
            </a:r>
            <a:r>
              <a:rPr lang="de-AT" dirty="0"/>
              <a:t>  </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
        <p:nvSpPr>
          <p:cNvPr id="11"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spTree>
    <p:extLst>
      <p:ext uri="{BB962C8B-B14F-4D97-AF65-F5344CB8AC3E}">
        <p14:creationId xmlns:p14="http://schemas.microsoft.com/office/powerpoint/2010/main" val="1261694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49</a:t>
            </a:fld>
            <a:endParaRPr lang="de-DE"/>
          </a:p>
        </p:txBody>
      </p:sp>
      <p:sp>
        <p:nvSpPr>
          <p:cNvPr id="2" name="Titel 1"/>
          <p:cNvSpPr>
            <a:spLocks noGrp="1"/>
          </p:cNvSpPr>
          <p:nvPr>
            <p:ph type="title"/>
          </p:nvPr>
        </p:nvSpPr>
        <p:spPr/>
        <p:txBody>
          <a:bodyPr/>
          <a:lstStyle/>
          <a:p>
            <a:r>
              <a:rPr lang="de-AT" dirty="0"/>
              <a:t>Weiterführende Informationen</a:t>
            </a:r>
          </a:p>
        </p:txBody>
      </p:sp>
      <p:sp>
        <p:nvSpPr>
          <p:cNvPr id="3" name="Inhaltsplatzhalter 2"/>
          <p:cNvSpPr>
            <a:spLocks noGrp="1"/>
          </p:cNvSpPr>
          <p:nvPr>
            <p:ph idx="1"/>
          </p:nvPr>
        </p:nvSpPr>
        <p:spPr/>
        <p:txBody>
          <a:bodyPr/>
          <a:lstStyle/>
          <a:p>
            <a:r>
              <a:rPr lang="de-DE" dirty="0"/>
              <a:t>Ressourcenbericht 2022</a:t>
            </a:r>
          </a:p>
          <a:p>
            <a:pPr marL="0" indent="0" eaLnBrk="0" fontAlgn="base" hangingPunct="0">
              <a:lnSpc>
                <a:spcPct val="100000"/>
              </a:lnSpc>
              <a:spcBef>
                <a:spcPct val="0"/>
              </a:spcBef>
              <a:spcAft>
                <a:spcPct val="0"/>
              </a:spcAft>
            </a:pPr>
            <a:r>
              <a:rPr lang="de-DE" sz="1600" b="0" cap="none" dirty="0">
                <a:solidFill>
                  <a:srgbClr val="000000"/>
                </a:solidFill>
                <a:ea typeface="Cambria" panose="02040503050406030204" pitchFamily="18" charset="0"/>
                <a:cs typeface="Times New Roman" panose="02020603050405020304" pitchFamily="18" charset="0"/>
              </a:rPr>
              <a:t>UBA (Hrsg.), 2022: Die Nutzung natürlicher Ressourcen. Ressourcenbericht für Deutschland 2022. </a:t>
            </a:r>
          </a:p>
          <a:p>
            <a:pPr marL="0" indent="0" eaLnBrk="0" fontAlgn="base" hangingPunct="0">
              <a:lnSpc>
                <a:spcPct val="100000"/>
              </a:lnSpc>
              <a:spcBef>
                <a:spcPct val="0"/>
              </a:spcBef>
              <a:spcAft>
                <a:spcPct val="0"/>
              </a:spcAft>
            </a:pPr>
            <a:r>
              <a:rPr lang="de-DE" sz="1600" b="0" cap="none" dirty="0">
                <a:solidFill>
                  <a:srgbClr val="000000"/>
                </a:solidFill>
                <a:ea typeface="Cambria" panose="02040503050406030204" pitchFamily="18" charset="0"/>
                <a:cs typeface="Times New Roman" panose="02020603050405020304" pitchFamily="18" charset="0"/>
              </a:rPr>
              <a:t>Umweltbundesamt, Dessau-Roßlau. Online verfügbar unter: </a:t>
            </a:r>
            <a:r>
              <a:rPr lang="de-DE" sz="1600" b="0" cap="none" dirty="0">
                <a:solidFill>
                  <a:srgbClr val="000000"/>
                </a:solidFill>
                <a:ea typeface="Cambria" panose="02040503050406030204" pitchFamily="18" charset="0"/>
                <a:cs typeface="Times New Roman" panose="02020603050405020304" pitchFamily="18" charset="0"/>
                <a:hlinkClick r:id="rId3"/>
              </a:rPr>
              <a:t>www.umweltbundesamt.de/ressourcenbericht2022</a:t>
            </a:r>
            <a:endParaRPr lang="de-DE" sz="1600" b="0" cap="none" dirty="0">
              <a:solidFill>
                <a:srgbClr val="000000"/>
              </a:solidFill>
              <a:ea typeface="Cambria" panose="02040503050406030204" pitchFamily="18" charset="0"/>
              <a:cs typeface="Times New Roman" panose="02020603050405020304" pitchFamily="18" charset="0"/>
            </a:endParaRPr>
          </a:p>
          <a:p>
            <a:pPr marL="0" indent="0" eaLnBrk="0" fontAlgn="base" hangingPunct="0">
              <a:lnSpc>
                <a:spcPct val="100000"/>
              </a:lnSpc>
              <a:spcBef>
                <a:spcPct val="0"/>
              </a:spcBef>
              <a:spcAft>
                <a:spcPct val="0"/>
              </a:spcAft>
            </a:pPr>
            <a:endParaRPr lang="de-DE" sz="1600" b="0" cap="none" dirty="0">
              <a:solidFill>
                <a:srgbClr val="000000"/>
              </a:solidFill>
              <a:ea typeface="Cambria" panose="02040503050406030204" pitchFamily="18" charset="0"/>
              <a:cs typeface="Times New Roman" panose="02020603050405020304" pitchFamily="18" charset="0"/>
            </a:endParaRPr>
          </a:p>
          <a:p>
            <a:pPr fontAlgn="base">
              <a:spcAft>
                <a:spcPct val="0"/>
              </a:spcAft>
            </a:pPr>
            <a:r>
              <a:rPr lang="de-DE" dirty="0"/>
              <a:t>Forschungsbericht</a:t>
            </a:r>
          </a:p>
          <a:p>
            <a:pPr marL="0" indent="0" eaLnBrk="0" fontAlgn="base" hangingPunct="0">
              <a:lnSpc>
                <a:spcPct val="100000"/>
              </a:lnSpc>
              <a:spcBef>
                <a:spcPct val="0"/>
              </a:spcBef>
              <a:spcAft>
                <a:spcPct val="0"/>
              </a:spcAft>
            </a:pPr>
            <a:r>
              <a:rPr lang="de-DE" sz="1600" b="0" cap="none" dirty="0">
                <a:ea typeface="Cambria" panose="02040503050406030204" pitchFamily="18" charset="0"/>
                <a:cs typeface="Times New Roman" panose="02020603050405020304" pitchFamily="18" charset="0"/>
              </a:rPr>
              <a:t>Lutter et al., 2022: Ressourcennutzung in Deutschland – Weiterentwicklung der Datengrundlagen </a:t>
            </a:r>
            <a:br>
              <a:rPr lang="de-DE" sz="1600" b="0" cap="none" dirty="0">
                <a:ea typeface="Cambria" panose="02040503050406030204" pitchFamily="18" charset="0"/>
                <a:cs typeface="Times New Roman" panose="02020603050405020304" pitchFamily="18" charset="0"/>
              </a:rPr>
            </a:br>
            <a:r>
              <a:rPr lang="de-DE" sz="1600" b="0" cap="none" dirty="0">
                <a:ea typeface="Cambria" panose="02040503050406030204" pitchFamily="18" charset="0"/>
                <a:cs typeface="Times New Roman" panose="02020603050405020304" pitchFamily="18" charset="0"/>
              </a:rPr>
              <a:t>des deutschen Ressourcenberichts. Forschungsbericht. Umweltbundesamt, Dessau-Roßlau. </a:t>
            </a:r>
          </a:p>
          <a:p>
            <a:pPr marL="0" indent="0" eaLnBrk="0" fontAlgn="base" hangingPunct="0">
              <a:lnSpc>
                <a:spcPct val="100000"/>
              </a:lnSpc>
              <a:spcBef>
                <a:spcPct val="0"/>
              </a:spcBef>
              <a:spcAft>
                <a:spcPct val="0"/>
              </a:spcAft>
            </a:pPr>
            <a:r>
              <a:rPr lang="de-DE" sz="1600" b="0" cap="none" dirty="0">
                <a:ea typeface="Cambria" panose="02040503050406030204" pitchFamily="18" charset="0"/>
                <a:cs typeface="Times New Roman" panose="02020603050405020304" pitchFamily="18" charset="0"/>
              </a:rPr>
              <a:t>Online verfügbar unter: www.umweltbundesamt.de/ressourcenbericht </a:t>
            </a:r>
          </a:p>
          <a:p>
            <a:pPr fontAlgn="base">
              <a:spcAft>
                <a:spcPct val="0"/>
              </a:spcAft>
            </a:pPr>
            <a:endParaRPr lang="de-DE" sz="1600" dirty="0"/>
          </a:p>
          <a:p>
            <a:pPr fontAlgn="base">
              <a:spcAft>
                <a:spcPct val="0"/>
              </a:spcAft>
            </a:pPr>
            <a:r>
              <a:rPr lang="de-DE" sz="1600" dirty="0"/>
              <a:t>Begleitmaterialien</a:t>
            </a:r>
          </a:p>
          <a:p>
            <a:pPr marL="0" indent="0" eaLnBrk="0" fontAlgn="base" hangingPunct="0">
              <a:lnSpc>
                <a:spcPct val="100000"/>
              </a:lnSpc>
              <a:spcBef>
                <a:spcPct val="0"/>
              </a:spcBef>
              <a:spcAft>
                <a:spcPct val="0"/>
              </a:spcAft>
            </a:pPr>
            <a:r>
              <a:rPr lang="de-DE" sz="1600" b="0" cap="none" dirty="0">
                <a:ea typeface="Cambria" panose="02040503050406030204" pitchFamily="18" charset="0"/>
                <a:cs typeface="Times New Roman" panose="02020603050405020304" pitchFamily="18" charset="0"/>
              </a:rPr>
              <a:t>Begleittext und Begleitfolien (PPP)</a:t>
            </a:r>
          </a:p>
          <a:p>
            <a:pPr marL="0" indent="0" eaLnBrk="0" fontAlgn="base" hangingPunct="0">
              <a:lnSpc>
                <a:spcPct val="100000"/>
              </a:lnSpc>
              <a:spcBef>
                <a:spcPct val="0"/>
              </a:spcBef>
              <a:spcAft>
                <a:spcPct val="0"/>
              </a:spcAft>
            </a:pPr>
            <a:r>
              <a:rPr lang="de-DE" sz="1600" b="0" cap="none" dirty="0">
                <a:ea typeface="Cambria" panose="02040503050406030204" pitchFamily="18" charset="0"/>
                <a:cs typeface="Times New Roman" panose="02020603050405020304" pitchFamily="18" charset="0"/>
              </a:rPr>
              <a:t>https://www.umweltbundesamt.de/ressourcenbericht</a:t>
            </a:r>
          </a:p>
          <a:p>
            <a:pPr marL="0" indent="0" eaLnBrk="0" fontAlgn="base" hangingPunct="0">
              <a:lnSpc>
                <a:spcPct val="100000"/>
              </a:lnSpc>
              <a:spcBef>
                <a:spcPct val="0"/>
              </a:spcBef>
              <a:spcAft>
                <a:spcPct val="0"/>
              </a:spcAft>
            </a:pPr>
            <a:endParaRPr lang="de-DE" sz="1600" b="0" cap="none" dirty="0">
              <a:solidFill>
                <a:srgbClr val="000000"/>
              </a:solidFill>
              <a:ea typeface="Cambria" panose="02040503050406030204" pitchFamily="18" charset="0"/>
              <a:cs typeface="Times New Roman" panose="02020603050405020304" pitchFamily="18" charset="0"/>
            </a:endParaRPr>
          </a:p>
          <a:p>
            <a:pPr fontAlgn="base">
              <a:spcAft>
                <a:spcPct val="0"/>
              </a:spcAft>
            </a:pPr>
            <a:r>
              <a:rPr lang="de-DE" dirty="0"/>
              <a:t>UBA-Homepage</a:t>
            </a:r>
          </a:p>
          <a:p>
            <a:pPr marL="0" indent="0" eaLnBrk="0" fontAlgn="base" hangingPunct="0">
              <a:lnSpc>
                <a:spcPct val="100000"/>
              </a:lnSpc>
              <a:spcBef>
                <a:spcPct val="0"/>
              </a:spcBef>
              <a:spcAft>
                <a:spcPct val="0"/>
              </a:spcAft>
            </a:pPr>
            <a:r>
              <a:rPr lang="de-DE" sz="1600" b="0" cap="none" dirty="0">
                <a:solidFill>
                  <a:srgbClr val="000000"/>
                </a:solidFill>
                <a:ea typeface="Cambria" panose="02040503050406030204" pitchFamily="18" charset="0"/>
                <a:cs typeface="Times New Roman" panose="02020603050405020304" pitchFamily="18" charset="0"/>
              </a:rPr>
              <a:t>Ressourcennutzung in Deutschland: </a:t>
            </a:r>
          </a:p>
          <a:p>
            <a:pPr marL="0" indent="0" eaLnBrk="0" fontAlgn="base" hangingPunct="0">
              <a:lnSpc>
                <a:spcPct val="100000"/>
              </a:lnSpc>
              <a:spcBef>
                <a:spcPct val="0"/>
              </a:spcBef>
              <a:spcAft>
                <a:spcPct val="0"/>
              </a:spcAft>
            </a:pPr>
            <a:r>
              <a:rPr lang="de-DE" sz="1600" b="0" cap="none" dirty="0">
                <a:solidFill>
                  <a:srgbClr val="000000"/>
                </a:solidFill>
                <a:ea typeface="Cambria" panose="02040503050406030204" pitchFamily="18" charset="0"/>
                <a:cs typeface="Times New Roman" panose="02020603050405020304" pitchFamily="18" charset="0"/>
              </a:rPr>
              <a:t>https://www.umweltbundesamt.de/ressourcenbericht</a:t>
            </a:r>
          </a:p>
          <a:p>
            <a:pPr fontAlgn="base">
              <a:spcAft>
                <a:spcPct val="0"/>
              </a:spcAft>
            </a:pPr>
            <a:endParaRPr lang="en-GB" dirty="0"/>
          </a:p>
          <a:p>
            <a:pPr fontAlgn="base">
              <a:spcAft>
                <a:spcPct val="0"/>
              </a:spcAft>
            </a:pPr>
            <a:endParaRPr lang="en-GB" dirty="0"/>
          </a:p>
        </p:txBody>
      </p:sp>
      <p:sp>
        <p:nvSpPr>
          <p:cNvPr id="8"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pic>
        <p:nvPicPr>
          <p:cNvPr id="9" name="Grafik 8">
            <a:extLs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91785" y="2334395"/>
            <a:ext cx="2603384" cy="3699318"/>
          </a:xfrm>
          <a:prstGeom prst="rect">
            <a:avLst/>
          </a:prstGeom>
        </p:spPr>
      </p:pic>
      <p:pic>
        <p:nvPicPr>
          <p:cNvPr id="4" name="Grafik 3">
            <a:extLst>
              <a:ext uri="{C183D7F6-B498-43B3-948B-1728B52AA6E4}">
                <adec:decorative xmlns:adec="http://schemas.microsoft.com/office/drawing/2017/decorative" val="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16080" y="3516949"/>
            <a:ext cx="1728192" cy="2499512"/>
          </a:xfrm>
          <a:prstGeom prst="rect">
            <a:avLst/>
          </a:prstGeom>
        </p:spPr>
      </p:pic>
      <p:sp>
        <p:nvSpPr>
          <p:cNvPr id="7" name="Textplatzhalter 6">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6"/>
              </a:rPr>
              <a:t>www.umweltbundesamt.de/ressourcenbericht</a:t>
            </a:r>
            <a:r>
              <a:rPr lang="de-DE" dirty="0"/>
              <a:t>)</a:t>
            </a:r>
          </a:p>
        </p:txBody>
      </p:sp>
    </p:spTree>
    <p:extLst>
      <p:ext uri="{BB962C8B-B14F-4D97-AF65-F5344CB8AC3E}">
        <p14:creationId xmlns:p14="http://schemas.microsoft.com/office/powerpoint/2010/main" val="3110919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5</a:t>
            </a:fld>
            <a:endParaRPr lang="de-DE"/>
          </a:p>
        </p:txBody>
      </p:sp>
      <p:sp>
        <p:nvSpPr>
          <p:cNvPr id="8" name="Titel 7"/>
          <p:cNvSpPr>
            <a:spLocks noGrp="1"/>
          </p:cNvSpPr>
          <p:nvPr>
            <p:ph type="title"/>
          </p:nvPr>
        </p:nvSpPr>
        <p:spPr/>
        <p:txBody>
          <a:bodyPr>
            <a:normAutofit/>
          </a:bodyPr>
          <a:lstStyle/>
          <a:p>
            <a:r>
              <a:rPr lang="de-AT" dirty="0"/>
              <a:t>1.1 (a) Ressourcennutzung: Der gesellschaftliche Metabolismus </a:t>
            </a:r>
            <a:endParaRPr lang="de-DE" dirty="0"/>
          </a:p>
        </p:txBody>
      </p:sp>
      <p:pic>
        <p:nvPicPr>
          <p:cNvPr id="15" name="Grafik 14" descr="Das Konzept des gesellschaftlichen Metabolismus&#10;&#10;Die beiden Abbildungen zeigen in Form schematischer Darstellungen die verschiedenen Aspekte des gesellschaftlichen Metabolismus. Die linke Abbildung zeigt dabei, wie das sozio-ökonomische System in die Ökosphäre eingebettet ist und wie es mit dieser interagiert. Beispielsweise werden fossile Brennstoffe aus der Ökosphäre entnommen, in verschiedenen Prozessen innerhalb des sozio-ökonomischen Systems verwendet oder verarbeitet und etwaige Reste anschließend als Emissionen beziehungsweise als flüssige oder feste Abfälle wieder an die Ökosphäre abgegeben."/>
          <p:cNvPicPr/>
          <p:nvPr/>
        </p:nvPicPr>
        <p:blipFill>
          <a:blip r:embed="rId2" cstate="email">
            <a:extLst>
              <a:ext uri="{28A0092B-C50C-407E-A947-70E740481C1C}">
                <a14:useLocalDpi xmlns:a14="http://schemas.microsoft.com/office/drawing/2010/main"/>
              </a:ext>
            </a:extLst>
          </a:blip>
          <a:stretch>
            <a:fillRect/>
          </a:stretch>
        </p:blipFill>
        <p:spPr>
          <a:xfrm>
            <a:off x="621655" y="1772816"/>
            <a:ext cx="3965229" cy="3456384"/>
          </a:xfrm>
          <a:prstGeom prst="rect">
            <a:avLst/>
          </a:prstGeom>
        </p:spPr>
      </p:pic>
      <p:pic>
        <p:nvPicPr>
          <p:cNvPr id="16" name="Grafik 15" descr="Das Konzept des gesellschaftlichen Metabolismus&#10;&#10;Die rechte Abbildung zeigt denselben Zusammenhang wie die linke Abbildung, also die Einbettung der Wirtschaft in die Gesellschaft und in weiter Folge in die Ökosphäre, allerdings auf einem höheren Abstraktionsniveau. Hier sind die Inputs aus der Ökosphäre - Material, Wasser, Luft und Energie - als Ströme in das sozio-ökonomische System und die Outputs - Abfall, Emissionen und Abwasser - als austretende Ströme in die Ökosphäre abgebildet."/>
          <p:cNvPicPr/>
          <p:nvPr/>
        </p:nvPicPr>
        <p:blipFill>
          <a:blip r:embed="rId3" cstate="email">
            <a:extLst>
              <a:ext uri="{28A0092B-C50C-407E-A947-70E740481C1C}">
                <a14:useLocalDpi xmlns:a14="http://schemas.microsoft.com/office/drawing/2010/main"/>
              </a:ext>
            </a:extLst>
          </a:blip>
          <a:stretch>
            <a:fillRect/>
          </a:stretch>
        </p:blipFill>
        <p:spPr>
          <a:xfrm>
            <a:off x="4798290" y="1844824"/>
            <a:ext cx="4322046" cy="2016224"/>
          </a:xfrm>
          <a:prstGeom prst="rect">
            <a:avLst/>
          </a:prstGeom>
        </p:spPr>
      </p:pic>
      <p:sp>
        <p:nvSpPr>
          <p:cNvPr id="5" name="Textfeld 4"/>
          <p:cNvSpPr txBox="1"/>
          <p:nvPr/>
        </p:nvSpPr>
        <p:spPr>
          <a:xfrm>
            <a:off x="335360" y="6237312"/>
            <a:ext cx="11449272" cy="261610"/>
          </a:xfrm>
          <a:prstGeom prst="rect">
            <a:avLst/>
          </a:prstGeom>
          <a:noFill/>
        </p:spPr>
        <p:txBody>
          <a:bodyPr wrap="square" rtlCol="0">
            <a:spAutoFit/>
          </a:bodyPr>
          <a:lstStyle/>
          <a:p>
            <a:r>
              <a:rPr lang="de-AT" sz="1050" dirty="0"/>
              <a:t>Quelle: </a:t>
            </a:r>
            <a:r>
              <a:rPr lang="de-AT" sz="1050" dirty="0">
                <a:hlinkClick r:id="rId4"/>
              </a:rPr>
              <a:t>https://boku.ac.at/wiso/sec/forschung/gesellschaftlicher-stoffwechsel</a:t>
            </a:r>
            <a:r>
              <a:rPr lang="de-AT" sz="1050" dirty="0"/>
              <a:t> (links), Eigene Darstellung (rechts) </a:t>
            </a:r>
          </a:p>
        </p:txBody>
      </p:sp>
      <p:sp>
        <p:nvSpPr>
          <p:cNvPr id="12" name="Textplatzhalter 11"/>
          <p:cNvSpPr>
            <a:spLocks noGrp="1"/>
          </p:cNvSpPr>
          <p:nvPr>
            <p:ph type="body" sz="quarter" idx="14"/>
          </p:nvPr>
        </p:nvSpPr>
        <p:spPr>
          <a:xfrm>
            <a:off x="5419479" y="4400302"/>
            <a:ext cx="2715683" cy="792088"/>
          </a:xfrm>
        </p:spPr>
        <p:txBody>
          <a:bodyPr/>
          <a:lstStyle/>
          <a:p>
            <a:r>
              <a:rPr lang="de-AT" b="1" dirty="0"/>
              <a:t>Aktuelle Umweltprobleme wie der Klimawandel sind eine Folge der Qualität und Quantität des gesellschaftlichen Stoffwechsels mit der Natur.</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5"/>
              </a:rPr>
              <a:t>www.umweltbundesamt.de/ressourcenbericht</a:t>
            </a:r>
            <a:r>
              <a:rPr lang="de-DE" dirty="0"/>
              <a:t>)</a:t>
            </a:r>
          </a:p>
        </p:txBody>
      </p:sp>
      <p:pic>
        <p:nvPicPr>
          <p:cNvPr id="11" name="Grafik 10">
            <a:extLst>
              <a:ext uri="{C183D7F6-B498-43B3-948B-1728B52AA6E4}">
                <adec:decorative xmlns:adec="http://schemas.microsoft.com/office/drawing/2017/decorative" val="1"/>
              </a:ext>
            </a:extLst>
          </p:cNvPr>
          <p:cNvPicPr>
            <a:picLocks/>
          </p:cNvPicPr>
          <p:nvPr/>
        </p:nvPicPr>
        <p:blipFill rotWithShape="1">
          <a:blip r:embed="rId6" cstate="email">
            <a:extLst>
              <a:ext uri="{28A0092B-C50C-407E-A947-70E740481C1C}">
                <a14:useLocalDpi xmlns:a14="http://schemas.microsoft.com/office/drawing/2010/main"/>
              </a:ext>
            </a:extLst>
          </a:blip>
          <a:srcRect l="-73991"/>
          <a:stretch/>
        </p:blipFill>
        <p:spPr>
          <a:xfrm>
            <a:off x="5137908" y="4435903"/>
            <a:ext cx="156109" cy="720886"/>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996952"/>
            <a:ext cx="191417"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Tree>
    <p:extLst>
      <p:ext uri="{BB962C8B-B14F-4D97-AF65-F5344CB8AC3E}">
        <p14:creationId xmlns:p14="http://schemas.microsoft.com/office/powerpoint/2010/main" val="18934951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Vielen Dank für Ihre Aufmerksamkeit!</a:t>
            </a:r>
          </a:p>
        </p:txBody>
      </p:sp>
    </p:spTree>
    <p:extLst>
      <p:ext uri="{BB962C8B-B14F-4D97-AF65-F5344CB8AC3E}">
        <p14:creationId xmlns:p14="http://schemas.microsoft.com/office/powerpoint/2010/main" val="1006744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6</a:t>
            </a:fld>
            <a:endParaRPr lang="de-DE"/>
          </a:p>
        </p:txBody>
      </p:sp>
      <p:sp>
        <p:nvSpPr>
          <p:cNvPr id="2" name="Titel 1"/>
          <p:cNvSpPr>
            <a:spLocks noGrp="1"/>
          </p:cNvSpPr>
          <p:nvPr>
            <p:ph type="title"/>
          </p:nvPr>
        </p:nvSpPr>
        <p:spPr/>
        <p:txBody>
          <a:bodyPr/>
          <a:lstStyle/>
          <a:p>
            <a:r>
              <a:rPr lang="de-AT" dirty="0"/>
              <a:t>1.1 (b) Ressourcennutzung: Der gesellschaftliche Metabolismus </a:t>
            </a:r>
            <a:endParaRPr lang="de-DE" dirty="0"/>
          </a:p>
        </p:txBody>
      </p:sp>
      <p:sp>
        <p:nvSpPr>
          <p:cNvPr id="8" name="Inhaltsplatzhalter 7"/>
          <p:cNvSpPr>
            <a:spLocks noGrp="1"/>
          </p:cNvSpPr>
          <p:nvPr>
            <p:ph sz="quarter" idx="15"/>
          </p:nvPr>
        </p:nvSpPr>
        <p:spPr/>
        <p:txBody>
          <a:bodyPr/>
          <a:lstStyle/>
          <a:p>
            <a:pPr lvl="2"/>
            <a:r>
              <a:rPr lang="de-AT" dirty="0"/>
              <a:t>Der sog. „gesellschaftliche Metabolismus“ (</a:t>
            </a:r>
            <a:r>
              <a:rPr lang="de-DE" dirty="0" err="1"/>
              <a:t>gr.</a:t>
            </a:r>
            <a:r>
              <a:rPr lang="de-DE" dirty="0"/>
              <a:t>:</a:t>
            </a:r>
            <a:r>
              <a:rPr lang="de-AT" dirty="0"/>
              <a:t> „Stoffwechsel“) bezeichnet – analog zum biologischen Stoffwechsel – die </a:t>
            </a:r>
            <a:r>
              <a:rPr lang="de-AT" dirty="0">
                <a:solidFill>
                  <a:schemeClr val="bg2"/>
                </a:solidFill>
              </a:rPr>
              <a:t>Beziehung zwischen der menschlichen Gesellschaft und ihrer materiellen Umwelt</a:t>
            </a:r>
            <a:r>
              <a:rPr lang="de-AT" dirty="0"/>
              <a:t>. </a:t>
            </a:r>
          </a:p>
          <a:p>
            <a:pPr lvl="2"/>
            <a:r>
              <a:rPr lang="de-AT" dirty="0"/>
              <a:t>Um unsere Bedürfnisse zu befriedigen – beispielsweise das Wirtschafssystem am Laufen zu halten – werden Ressourcen wie Rohstoffe, Wasser oder Flächen benötigt.</a:t>
            </a:r>
          </a:p>
          <a:p>
            <a:pPr lvl="2"/>
            <a:r>
              <a:rPr lang="de-AT" dirty="0"/>
              <a:t>Durch die </a:t>
            </a:r>
            <a:r>
              <a:rPr lang="de-AT" dirty="0">
                <a:solidFill>
                  <a:schemeClr val="bg2"/>
                </a:solidFill>
              </a:rPr>
              <a:t>Nutzung von Ressourcen </a:t>
            </a:r>
            <a:r>
              <a:rPr lang="de-AT" dirty="0"/>
              <a:t>verursachen wir aber auch z.B. Emissionen oder Abwasser, die von der Gesellschaft an die Umwelt abgegeben werden. </a:t>
            </a:r>
          </a:p>
          <a:p>
            <a:pPr lvl="2"/>
            <a:r>
              <a:rPr lang="de-AT" dirty="0"/>
              <a:t>Je größer der </a:t>
            </a:r>
            <a:r>
              <a:rPr lang="de-AT" dirty="0">
                <a:solidFill>
                  <a:schemeClr val="bg2"/>
                </a:solidFill>
              </a:rPr>
              <a:t>Ressourcen-Einsatz</a:t>
            </a:r>
            <a:r>
              <a:rPr lang="de-AT" dirty="0"/>
              <a:t>, desto größer auch die </a:t>
            </a:r>
            <a:r>
              <a:rPr lang="de-AT" dirty="0">
                <a:solidFill>
                  <a:schemeClr val="bg2"/>
                </a:solidFill>
              </a:rPr>
              <a:t>Rückflüsse </a:t>
            </a:r>
            <a:r>
              <a:rPr lang="de-AT" dirty="0"/>
              <a:t>und somit die Umweltbelastung. </a:t>
            </a:r>
          </a:p>
          <a:p>
            <a:pPr lvl="2"/>
            <a:r>
              <a:rPr lang="de-AT" dirty="0"/>
              <a:t>Unsere Gesellschaft sollte dabei innerhalb planetarer Grenzen agieren.</a:t>
            </a:r>
          </a:p>
        </p:txBody>
      </p:sp>
      <p:sp>
        <p:nvSpPr>
          <p:cNvPr id="7" name="Textplatzhalter 6"/>
          <p:cNvSpPr>
            <a:spLocks noGrp="1"/>
          </p:cNvSpPr>
          <p:nvPr>
            <p:ph type="body" sz="quarter" idx="14"/>
          </p:nvPr>
        </p:nvSpPr>
        <p:spPr/>
        <p:txBody>
          <a:bodyPr/>
          <a:lstStyle/>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DE" dirty="0"/>
          </a:p>
          <a:p>
            <a:endParaRPr lang="de-DE" dirty="0"/>
          </a:p>
          <a:p>
            <a:endParaRPr lang="de-AT" dirty="0"/>
          </a:p>
          <a:p>
            <a:endParaRPr lang="de-AT" dirty="0">
              <a:sym typeface="Wingdings" panose="05000000000000000000" pitchFamily="2" charset="2"/>
            </a:endParaRPr>
          </a:p>
          <a:p>
            <a:endParaRPr lang="de-AT" dirty="0">
              <a:sym typeface="Wingdings" panose="05000000000000000000" pitchFamily="2" charset="2"/>
            </a:endParaRPr>
          </a:p>
          <a:p>
            <a:r>
              <a:rPr lang="de-AT" dirty="0">
                <a:sym typeface="Wingdings" panose="05000000000000000000" pitchFamily="2" charset="2"/>
              </a:rPr>
              <a:t> </a:t>
            </a:r>
            <a:r>
              <a:rPr lang="de-AT" dirty="0"/>
              <a:t>Planetare Grenzen: s. Ressourcenbericht, S. 62/63</a:t>
            </a:r>
          </a:p>
          <a:p>
            <a:endParaRPr lang="de-AT" dirty="0"/>
          </a:p>
          <a:p>
            <a:endParaRPr lang="de-AT" dirty="0"/>
          </a:p>
          <a:p>
            <a:r>
              <a:rPr lang="de-AT" u="sng" dirty="0"/>
              <a:t>___________________ ________________</a:t>
            </a:r>
          </a:p>
          <a:p>
            <a:r>
              <a:rPr lang="de-AT" dirty="0"/>
              <a:t>Weiterführende Informationen:</a:t>
            </a:r>
          </a:p>
          <a:p>
            <a:endParaRPr lang="de-AT" dirty="0">
              <a:sym typeface="Wingdings" panose="05000000000000000000" pitchFamily="2" charset="2"/>
            </a:endParaRPr>
          </a:p>
          <a:p>
            <a:pPr marL="171450" indent="-171450">
              <a:buFont typeface="Wingdings" panose="05000000000000000000" pitchFamily="2" charset="2"/>
              <a:buChar char="à"/>
            </a:pPr>
            <a:r>
              <a:rPr lang="de-AT" dirty="0">
                <a:sym typeface="Wingdings" panose="05000000000000000000" pitchFamily="2" charset="2"/>
              </a:rPr>
              <a:t>Website Stockholm </a:t>
            </a:r>
            <a:r>
              <a:rPr lang="de-AT" dirty="0" err="1">
                <a:sym typeface="Wingdings" panose="05000000000000000000" pitchFamily="2" charset="2"/>
              </a:rPr>
              <a:t>Resilience</a:t>
            </a:r>
            <a:r>
              <a:rPr lang="de-AT" dirty="0">
                <a:sym typeface="Wingdings" panose="05000000000000000000" pitchFamily="2" charset="2"/>
              </a:rPr>
              <a:t> </a:t>
            </a:r>
            <a:r>
              <a:rPr lang="de-AT" dirty="0" err="1">
                <a:sym typeface="Wingdings" panose="05000000000000000000" pitchFamily="2" charset="2"/>
              </a:rPr>
              <a:t>Centre</a:t>
            </a:r>
            <a:r>
              <a:rPr lang="de-AT" dirty="0">
                <a:sym typeface="Wingdings" panose="05000000000000000000" pitchFamily="2" charset="2"/>
              </a:rPr>
              <a:t> zu den planetaren Grenzen: </a:t>
            </a:r>
            <a:r>
              <a:rPr lang="de-AT" dirty="0">
                <a:sym typeface="Wingdings" panose="05000000000000000000" pitchFamily="2" charset="2"/>
                <a:hlinkClick r:id="rId2"/>
              </a:rPr>
              <a:t>https://www.stockholmresilience.org/research/planetary-boundaries/the-nine-planetary-boundaries.html</a:t>
            </a:r>
            <a:r>
              <a:rPr lang="de-AT" dirty="0">
                <a:sym typeface="Wingdings" panose="05000000000000000000" pitchFamily="2" charset="2"/>
              </a:rPr>
              <a:t> </a:t>
            </a:r>
          </a:p>
          <a:p>
            <a:endParaRPr lang="de-DE" dirty="0"/>
          </a:p>
        </p:txBody>
      </p:sp>
      <p:sp>
        <p:nvSpPr>
          <p:cNvPr id="11" name="Textplatzhalter 9">
            <a:extLst>
              <a:ext uri="{C183D7F6-B498-43B3-948B-1728B52AA6E4}">
                <adec:decorative xmlns:adec="http://schemas.microsoft.com/office/drawing/2017/decorative" val="1"/>
              </a:ext>
            </a:extLst>
          </p:cNvPr>
          <p:cNvSpPr>
            <a:spLocks noGrp="1"/>
          </p:cNvSpPr>
          <p:nvPr>
            <p:ph type="body" sz="quarter" idx="13"/>
          </p:nvPr>
        </p:nvSpPr>
        <p:spPr>
          <a:xfrm>
            <a:off x="552002" y="288000"/>
            <a:ext cx="10943167" cy="231224"/>
          </a:xfrm>
        </p:spPr>
        <p:txBody>
          <a:bodyPr/>
          <a:lstStyle/>
          <a:p>
            <a:r>
              <a:rPr lang="de-DE" dirty="0"/>
              <a:t>Umweltbundesamt (Hrsg.): Ressourcenbericht 2022 (</a:t>
            </a:r>
            <a:r>
              <a:rPr lang="de-DE" u="sng" dirty="0">
                <a:hlinkClick r:id="rId3"/>
              </a:rPr>
              <a:t>www.umweltbundesamt.de/ressourcenbericht</a:t>
            </a:r>
            <a:r>
              <a:rPr lang="de-DE" dirty="0"/>
              <a:t>)</a:t>
            </a:r>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2124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7</a:t>
            </a:fld>
            <a:endParaRPr lang="de-DE"/>
          </a:p>
        </p:txBody>
      </p:sp>
      <p:sp>
        <p:nvSpPr>
          <p:cNvPr id="8" name="Titel 7"/>
          <p:cNvSpPr>
            <a:spLocks noGrp="1"/>
          </p:cNvSpPr>
          <p:nvPr>
            <p:ph type="title"/>
          </p:nvPr>
        </p:nvSpPr>
        <p:spPr/>
        <p:txBody>
          <a:bodyPr>
            <a:normAutofit/>
          </a:bodyPr>
          <a:lstStyle/>
          <a:p>
            <a:r>
              <a:rPr lang="de-AT" dirty="0"/>
              <a:t>1.2 (a) </a:t>
            </a:r>
            <a:r>
              <a:rPr lang="de-DE" dirty="0"/>
              <a:t>Was sind Ressourcen?</a:t>
            </a:r>
          </a:p>
        </p:txBody>
      </p:sp>
      <p:pic>
        <p:nvPicPr>
          <p:cNvPr id="3" name="Inhaltsplatzhalter 2" descr="Die verschiedenen Ressourcen-Kategorien&#10;&#10;In dieser Abbildung sind die verschiedenen Ressourcen-Kategorien - nachwachsende Rohstoffe, nicht-nachwachsende Rohstoffe, Fläche, Wasser, Boden, Luft, Strömende Ressourcen und Lebende Organismen - angeführt und mit thematisch entsprechenden Bildern hinterlegt, beispielsweise Holz für nachwachsende Rohstoffe oder landwirtschaftlich genutzte Felder für Fläche."/>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2063552" y="1363786"/>
            <a:ext cx="5078467" cy="4458197"/>
          </a:xfrm>
          <a:prstGeom prst="rect">
            <a:avLst/>
          </a:prstGeom>
        </p:spPr>
      </p:pic>
      <p:sp>
        <p:nvSpPr>
          <p:cNvPr id="5" name="Textfeld 4"/>
          <p:cNvSpPr txBox="1"/>
          <p:nvPr/>
        </p:nvSpPr>
        <p:spPr>
          <a:xfrm>
            <a:off x="335360" y="6237312"/>
            <a:ext cx="11449272" cy="261610"/>
          </a:xfrm>
          <a:prstGeom prst="rect">
            <a:avLst/>
          </a:prstGeom>
          <a:noFill/>
        </p:spPr>
        <p:txBody>
          <a:bodyPr wrap="square" rtlCol="0">
            <a:spAutoFit/>
          </a:bodyPr>
          <a:lstStyle/>
          <a:p>
            <a:r>
              <a:rPr lang="de-AT" sz="1050" dirty="0"/>
              <a:t>Quelle: Eigene Darstellung </a:t>
            </a:r>
          </a:p>
        </p:txBody>
      </p:sp>
      <p:sp>
        <p:nvSpPr>
          <p:cNvPr id="12" name="Textplatzhalter 11"/>
          <p:cNvSpPr>
            <a:spLocks noGrp="1"/>
          </p:cNvSpPr>
          <p:nvPr>
            <p:ph type="body" sz="quarter" idx="14"/>
          </p:nvPr>
        </p:nvSpPr>
        <p:spPr/>
        <p:txBody>
          <a:bodyPr/>
          <a:lstStyle/>
          <a:p>
            <a:endParaRPr lang="de-AT" b="1" dirty="0"/>
          </a:p>
          <a:p>
            <a:endParaRPr lang="de-AT" b="1" dirty="0"/>
          </a:p>
          <a:p>
            <a:r>
              <a:rPr lang="de-AT" b="1" dirty="0"/>
              <a:t>Eine „Ressource“ ist ein Mittel, das die Natur bereitstellt und das für den Menschen einen Nutzen stiftet. </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pic>
        <p:nvPicPr>
          <p:cNvPr id="11" name="Grafik 10">
            <a:extLst>
              <a:ext uri="{C183D7F6-B498-43B3-948B-1728B52AA6E4}">
                <adec:decorative xmlns:adec="http://schemas.microsoft.com/office/drawing/2017/decorative" val="1"/>
              </a:ext>
            </a:extLst>
          </p:cNvPr>
          <p:cNvPicPr>
            <a:picLocks/>
          </p:cNvPicPr>
          <p:nvPr/>
        </p:nvPicPr>
        <p:blipFill rotWithShape="1">
          <a:blip r:embed="rId4" cstate="email">
            <a:extLst>
              <a:ext uri="{28A0092B-C50C-407E-A947-70E740481C1C}">
                <a14:useLocalDpi xmlns:a14="http://schemas.microsoft.com/office/drawing/2010/main"/>
              </a:ext>
            </a:extLst>
          </a:blip>
          <a:srcRect l="-73991"/>
          <a:stretch/>
        </p:blipFill>
        <p:spPr>
          <a:xfrm>
            <a:off x="8688287" y="1916026"/>
            <a:ext cx="126000" cy="522374"/>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996952"/>
            <a:ext cx="191417"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Tree>
    <p:extLst>
      <p:ext uri="{BB962C8B-B14F-4D97-AF65-F5344CB8AC3E}">
        <p14:creationId xmlns:p14="http://schemas.microsoft.com/office/powerpoint/2010/main" val="2375994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4F0D2E71-061B-4E4D-BF94-C6A9FAAAA5EA}" type="slidenum">
              <a:rPr lang="de-DE" smtClean="0"/>
              <a:pPr/>
              <a:t>8</a:t>
            </a:fld>
            <a:endParaRPr lang="de-DE"/>
          </a:p>
        </p:txBody>
      </p:sp>
      <p:sp>
        <p:nvSpPr>
          <p:cNvPr id="2" name="Titel 1"/>
          <p:cNvSpPr>
            <a:spLocks noGrp="1"/>
          </p:cNvSpPr>
          <p:nvPr>
            <p:ph type="title"/>
          </p:nvPr>
        </p:nvSpPr>
        <p:spPr/>
        <p:txBody>
          <a:bodyPr/>
          <a:lstStyle/>
          <a:p>
            <a:r>
              <a:rPr lang="de-AT" dirty="0"/>
              <a:t>1.2 (b</a:t>
            </a:r>
            <a:r>
              <a:rPr lang="de-AT"/>
              <a:t>) Was </a:t>
            </a:r>
            <a:r>
              <a:rPr lang="de-AT" dirty="0"/>
              <a:t>sind Ressourcen?</a:t>
            </a:r>
            <a:endParaRPr lang="de-DE" dirty="0"/>
          </a:p>
        </p:txBody>
      </p:sp>
      <p:sp>
        <p:nvSpPr>
          <p:cNvPr id="8" name="Inhaltsplatzhalter 7"/>
          <p:cNvSpPr>
            <a:spLocks noGrp="1"/>
          </p:cNvSpPr>
          <p:nvPr>
            <p:ph sz="quarter" idx="15"/>
          </p:nvPr>
        </p:nvSpPr>
        <p:spPr/>
        <p:txBody>
          <a:bodyPr/>
          <a:lstStyle/>
          <a:p>
            <a:pPr lvl="2"/>
            <a:r>
              <a:rPr lang="de-AT" dirty="0"/>
              <a:t>Zu den Ressourcen zählen </a:t>
            </a:r>
            <a:r>
              <a:rPr lang="de-AT" dirty="0">
                <a:solidFill>
                  <a:schemeClr val="bg2"/>
                </a:solidFill>
              </a:rPr>
              <a:t>erneuerbare und nicht-erneuerbare Rohstoffe</a:t>
            </a:r>
            <a:r>
              <a:rPr lang="de-AT" dirty="0"/>
              <a:t>, der physische Raum (oder die Fläche), die strömenden Ressourcen (z. B. Wind, Geothermie, Gezeiten- und Sonnenenergie) sowie die Umweltmedien (Wasser, Boden, Luft) und Ökosysteme.</a:t>
            </a:r>
          </a:p>
          <a:p>
            <a:pPr lvl="2"/>
            <a:r>
              <a:rPr lang="de-AT" dirty="0"/>
              <a:t>Politikmaßnahmen zur Steigerung der Ressourceneffizienz fokussieren oft auf Rohstoffe.</a:t>
            </a:r>
          </a:p>
          <a:p>
            <a:pPr lvl="2"/>
            <a:r>
              <a:rPr lang="de-AT" dirty="0"/>
              <a:t>Zur Beschreibung der Rohstoffnutzung werden Rohstoffe in </a:t>
            </a:r>
            <a:r>
              <a:rPr lang="de-AT" dirty="0">
                <a:solidFill>
                  <a:schemeClr val="bg2"/>
                </a:solidFill>
              </a:rPr>
              <a:t>vier Rohstoffgruppen </a:t>
            </a:r>
            <a:r>
              <a:rPr lang="de-AT" dirty="0"/>
              <a:t>unterteilt: „Biomasse“ (=nachwachsende Rohstoffe), sowie „Metallerze“, „nicht-metallische Mineralien“ und „fossile Energieträger“ (= nicht-nachwachsende Rohstoffe)</a:t>
            </a:r>
          </a:p>
          <a:p>
            <a:pPr lvl="2"/>
            <a:r>
              <a:rPr lang="de-AT" dirty="0"/>
              <a:t>Rohstoffnutzung steht immer eng im Zusammenhang mit der Nutzung anderer natürlicher Ressourcen. </a:t>
            </a:r>
          </a:p>
          <a:p>
            <a:pPr lvl="2"/>
            <a:r>
              <a:rPr lang="de-AT" dirty="0"/>
              <a:t>Die </a:t>
            </a:r>
            <a:r>
              <a:rPr lang="de-AT" dirty="0">
                <a:solidFill>
                  <a:schemeClr val="bg2"/>
                </a:solidFill>
              </a:rPr>
              <a:t>Verbindung von Rohstoff- und Ressourcennutzung </a:t>
            </a:r>
            <a:r>
              <a:rPr lang="de-AT" dirty="0"/>
              <a:t>nennt man auch „</a:t>
            </a:r>
            <a:r>
              <a:rPr lang="de-AT" dirty="0">
                <a:solidFill>
                  <a:schemeClr val="bg2"/>
                </a:solidFill>
              </a:rPr>
              <a:t>Nexus</a:t>
            </a:r>
            <a:r>
              <a:rPr lang="de-AT" dirty="0"/>
              <a:t>“.</a:t>
            </a:r>
          </a:p>
        </p:txBody>
      </p:sp>
      <p:sp>
        <p:nvSpPr>
          <p:cNvPr id="7" name="Textplatzhalter 6"/>
          <p:cNvSpPr>
            <a:spLocks noGrp="1"/>
          </p:cNvSpPr>
          <p:nvPr>
            <p:ph type="body" sz="quarter" idx="14"/>
          </p:nvPr>
        </p:nvSpPr>
        <p:spPr>
          <a:xfrm>
            <a:off x="8879417" y="1497017"/>
            <a:ext cx="2715683" cy="4956320"/>
          </a:xfrm>
        </p:spPr>
        <p:txBody>
          <a:bodyPr>
            <a:normAutofit/>
          </a:bodyPr>
          <a:lstStyle/>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endParaRPr lang="de-DE" dirty="0"/>
          </a:p>
          <a:p>
            <a:endParaRPr lang="de-AT" dirty="0">
              <a:sym typeface="Wingdings" panose="05000000000000000000" pitchFamily="2" charset="2"/>
            </a:endParaRPr>
          </a:p>
          <a:p>
            <a:r>
              <a:rPr lang="de-AT" dirty="0">
                <a:sym typeface="Wingdings" panose="05000000000000000000" pitchFamily="2" charset="2"/>
              </a:rPr>
              <a:t> s. </a:t>
            </a:r>
            <a:r>
              <a:rPr lang="de-AT" dirty="0"/>
              <a:t>Ressourcenbericht, </a:t>
            </a:r>
            <a:r>
              <a:rPr lang="de-AT" dirty="0">
                <a:sym typeface="Wingdings" panose="05000000000000000000" pitchFamily="2" charset="2"/>
              </a:rPr>
              <a:t>Glossar ab S. 92</a:t>
            </a:r>
          </a:p>
          <a:p>
            <a:endParaRPr lang="de-AT" dirty="0">
              <a:sym typeface="Wingdings" panose="05000000000000000000" pitchFamily="2" charset="2"/>
            </a:endParaRPr>
          </a:p>
          <a:p>
            <a:endParaRPr lang="de-AT" dirty="0">
              <a:sym typeface="Wingdings" panose="05000000000000000000" pitchFamily="2" charset="2"/>
            </a:endParaRPr>
          </a:p>
          <a:p>
            <a:endParaRPr lang="de-AT" dirty="0">
              <a:sym typeface="Wingdings" panose="05000000000000000000" pitchFamily="2" charset="2"/>
            </a:endParaRPr>
          </a:p>
          <a:p>
            <a:r>
              <a:rPr lang="de-AT" dirty="0">
                <a:sym typeface="Wingdings" panose="05000000000000000000" pitchFamily="2" charset="2"/>
              </a:rPr>
              <a:t> </a:t>
            </a:r>
            <a:r>
              <a:rPr lang="de-AT" dirty="0"/>
              <a:t>Nexus: s. Ressourcenbericht, S. 76-79</a:t>
            </a:r>
          </a:p>
          <a:p>
            <a:r>
              <a:rPr lang="de-AT" u="sng" dirty="0"/>
              <a:t>__________________________________ _</a:t>
            </a:r>
          </a:p>
          <a:p>
            <a:r>
              <a:rPr lang="de-AT" dirty="0"/>
              <a:t>Weiterführende Informationen:</a:t>
            </a:r>
          </a:p>
          <a:p>
            <a:endParaRPr lang="de-AT" dirty="0">
              <a:sym typeface="Wingdings" panose="05000000000000000000" pitchFamily="2" charset="2"/>
            </a:endParaRPr>
          </a:p>
          <a:p>
            <a:pPr marL="171450" indent="-171450">
              <a:buFont typeface="Wingdings" panose="05000000000000000000" pitchFamily="2" charset="2"/>
              <a:buChar char="à"/>
            </a:pPr>
            <a:r>
              <a:rPr lang="de-AT" dirty="0">
                <a:sym typeface="Wingdings" panose="05000000000000000000" pitchFamily="2" charset="2"/>
              </a:rPr>
              <a:t>Link EU-Roadmap: </a:t>
            </a:r>
            <a:r>
              <a:rPr lang="de-AT" dirty="0">
                <a:sym typeface="Wingdings" panose="05000000000000000000" pitchFamily="2" charset="2"/>
                <a:hlinkClick r:id="rId2"/>
              </a:rPr>
              <a:t>https://ec.europa.eu/environment/resource_efficiency/about/roadmap/index_en.htm</a:t>
            </a:r>
            <a:endParaRPr lang="de-AT" dirty="0">
              <a:sym typeface="Wingdings" panose="05000000000000000000" pitchFamily="2" charset="2"/>
            </a:endParaRPr>
          </a:p>
          <a:p>
            <a:pPr marL="171450" indent="-171450">
              <a:buFont typeface="Wingdings" panose="05000000000000000000" pitchFamily="2" charset="2"/>
              <a:buChar char="à"/>
            </a:pPr>
            <a:r>
              <a:rPr lang="de-AT" dirty="0">
                <a:sym typeface="Wingdings" panose="05000000000000000000" pitchFamily="2" charset="2"/>
              </a:rPr>
              <a:t>Link Deutsches Ressourceneffizienzprogramm: </a:t>
            </a:r>
            <a:r>
              <a:rPr lang="de-AT" dirty="0">
                <a:sym typeface="Wingdings" panose="05000000000000000000" pitchFamily="2" charset="2"/>
                <a:hlinkClick r:id="rId3"/>
              </a:rPr>
              <a:t>https://www.bmuv.de/themen/wasser-ressourcen-abfall/ressourceneffizienz/deutsches-ressourceneffizienzprogramm</a:t>
            </a:r>
            <a:r>
              <a:rPr lang="de-AT" dirty="0">
                <a:sym typeface="Wingdings" panose="05000000000000000000" pitchFamily="2" charset="2"/>
              </a:rPr>
              <a:t> </a:t>
            </a:r>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6" name="Textplatzhalter 5">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4"/>
              </a:rPr>
              <a:t>www.umweltbundesamt.de/ressourcenbericht</a:t>
            </a:r>
            <a:r>
              <a:rPr lang="de-DE" dirty="0"/>
              <a:t>)</a:t>
            </a:r>
          </a:p>
        </p:txBody>
      </p:sp>
      <p:cxnSp>
        <p:nvCxnSpPr>
          <p:cNvPr id="10" name="Gerader Verbinder 9">
            <a:extLst>
              <a:ext uri="{C183D7F6-B498-43B3-948B-1728B52AA6E4}">
                <adec:decorative xmlns:adec="http://schemas.microsoft.com/office/drawing/2017/decorative" val="1"/>
              </a:ext>
            </a:extLst>
          </p:cNvPr>
          <p:cNvCxnSpPr/>
          <p:nvPr/>
        </p:nvCxnSpPr>
        <p:spPr>
          <a:xfrm>
            <a:off x="8688000" y="1268760"/>
            <a:ext cx="0" cy="468052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88257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fld id="{4F0D2E71-061B-4E4D-BF94-C6A9FAAAA5EA}" type="slidenum">
              <a:rPr lang="de-DE" smtClean="0"/>
              <a:pPr/>
              <a:t>9</a:t>
            </a:fld>
            <a:endParaRPr lang="de-DE"/>
          </a:p>
        </p:txBody>
      </p:sp>
      <p:sp>
        <p:nvSpPr>
          <p:cNvPr id="8" name="Titel 7"/>
          <p:cNvSpPr>
            <a:spLocks noGrp="1"/>
          </p:cNvSpPr>
          <p:nvPr>
            <p:ph type="title"/>
          </p:nvPr>
        </p:nvSpPr>
        <p:spPr/>
        <p:txBody>
          <a:bodyPr>
            <a:normAutofit/>
          </a:bodyPr>
          <a:lstStyle/>
          <a:p>
            <a:r>
              <a:rPr lang="de-AT" dirty="0"/>
              <a:t>2.1 (a) Rohstoffgewinnung in Deutschland (Inländische Entnahme)</a:t>
            </a:r>
            <a:endParaRPr lang="de-DE" dirty="0"/>
          </a:p>
        </p:txBody>
      </p:sp>
      <p:pic>
        <p:nvPicPr>
          <p:cNvPr id="5" name="Inhaltsplatzhalter 4" descr="Entwicklung der genutzten Rohstoffentnahme in Deutschland, 1994–2020&#10;&#10;Die Abbildung stellt in Form eines gestapelten Flächendiagramms die Entwicklung der genutzten Rohstoffentnahme in Deutschland im Zeitraum 1994–2020 dar. Unterschieden werden fossile Energieträger (grau), nicht-metallische Mineralien (orange), Metallerze (blau), Biomasse aus Landwirtschaft (hellgrün), Biomasse aus Forstwirtschaft (dunkelgrün) und Biomasse von Tieren. Das Jahr 2020 ist vom Diagramm abgetrennt als Säulen dargestellt, da dieser Wert geschätzt ist. Die Grafik zeigt insgesamt einen abnehmenden Trend, wobei die Entnahme fossiler Energieträger und von nicht-metallischen Mineralien sinkt, während jene von Metallerzen und aller Kategorien der nachwachsenden Rohstoffe steigt.">
            <a:extLst>
              <a:ext uri="{FF2B5EF4-FFF2-40B4-BE49-F238E27FC236}">
                <a16:creationId xmlns:a16="http://schemas.microsoft.com/office/drawing/2014/main" id="{42890E8C-7245-4D0B-A693-C9434EABADD2}"/>
              </a:ext>
            </a:extLst>
          </p:cNvPr>
          <p:cNvPicPr>
            <a:picLocks noGrp="1" noChangeAspect="1"/>
          </p:cNvPicPr>
          <p:nvPr>
            <p:ph sz="quarter" idx="15"/>
          </p:nvPr>
        </p:nvPicPr>
        <p:blipFill>
          <a:blip r:embed="rId2" cstate="email">
            <a:extLst>
              <a:ext uri="{28A0092B-C50C-407E-A947-70E740481C1C}">
                <a14:useLocalDpi xmlns:a14="http://schemas.microsoft.com/office/drawing/2010/main"/>
              </a:ext>
            </a:extLst>
          </a:blip>
          <a:stretch>
            <a:fillRect/>
          </a:stretch>
        </p:blipFill>
        <p:spPr>
          <a:xfrm>
            <a:off x="540000" y="1944000"/>
            <a:ext cx="8073960" cy="4416955"/>
          </a:xfrm>
        </p:spPr>
      </p:pic>
      <p:sp>
        <p:nvSpPr>
          <p:cNvPr id="12" name="Textplatzhalter 11"/>
          <p:cNvSpPr>
            <a:spLocks noGrp="1"/>
          </p:cNvSpPr>
          <p:nvPr>
            <p:ph type="body" sz="quarter" idx="14"/>
          </p:nvPr>
        </p:nvSpPr>
        <p:spPr/>
        <p:txBody>
          <a:bodyPr/>
          <a:lstStyle/>
          <a:p>
            <a:endParaRPr lang="de-AT" b="1" dirty="0"/>
          </a:p>
          <a:p>
            <a:endParaRPr lang="de-AT" b="1" dirty="0"/>
          </a:p>
          <a:p>
            <a:r>
              <a:rPr lang="de-AT" b="1" dirty="0"/>
              <a:t>Die inländische Entnahme von Rohstoffen geht seit 1994 zurück. </a:t>
            </a:r>
          </a:p>
          <a:p>
            <a:endParaRPr lang="de-AT" b="1" dirty="0"/>
          </a:p>
          <a:p>
            <a:r>
              <a:rPr lang="de-AT" b="1" dirty="0"/>
              <a:t>Jedoch: jene von nicht-nachwachsenden Rohstoffen sank um 35 %, jene nachwachsender Rohstoffe stieg um 15 %.</a:t>
            </a:r>
          </a:p>
        </p:txBody>
      </p:sp>
      <p:sp>
        <p:nvSpPr>
          <p:cNvPr id="9" name="Datumsplatzhalter 3">
            <a:extLst>
              <a:ext uri="{C183D7F6-B498-43B3-948B-1728B52AA6E4}">
                <adec:decorative xmlns:adec="http://schemas.microsoft.com/office/drawing/2017/decorative" val="1"/>
              </a:ext>
            </a:extLst>
          </p:cNvPr>
          <p:cNvSpPr>
            <a:spLocks noGrp="1"/>
          </p:cNvSpPr>
          <p:nvPr>
            <p:ph type="dt" sz="half" idx="10"/>
          </p:nvPr>
        </p:nvSpPr>
        <p:spPr>
          <a:xfrm>
            <a:off x="554567" y="6597353"/>
            <a:ext cx="2013042" cy="260647"/>
          </a:xfrm>
        </p:spPr>
        <p:txBody>
          <a:bodyPr/>
          <a:lstStyle/>
          <a:p>
            <a:r>
              <a:rPr lang="de-DE" dirty="0"/>
              <a:t>Begleitmaterialien, 30.11.2022</a:t>
            </a:r>
          </a:p>
        </p:txBody>
      </p:sp>
      <p:sp>
        <p:nvSpPr>
          <p:cNvPr id="10" name="Textplatzhalter 9">
            <a:extLst>
              <a:ext uri="{C183D7F6-B498-43B3-948B-1728B52AA6E4}">
                <adec:decorative xmlns:adec="http://schemas.microsoft.com/office/drawing/2017/decorative" val="1"/>
              </a:ext>
            </a:extLst>
          </p:cNvPr>
          <p:cNvSpPr>
            <a:spLocks noGrp="1"/>
          </p:cNvSpPr>
          <p:nvPr>
            <p:ph type="body" sz="quarter" idx="13"/>
          </p:nvPr>
        </p:nvSpPr>
        <p:spPr/>
        <p:txBody>
          <a:bodyPr/>
          <a:lstStyle/>
          <a:p>
            <a:r>
              <a:rPr lang="de-DE" dirty="0"/>
              <a:t>Umweltbundesamt (Hrsg.): Ressourcenbericht 2022 (</a:t>
            </a:r>
            <a:r>
              <a:rPr lang="de-DE" u="sng" dirty="0">
                <a:hlinkClick r:id="rId3"/>
              </a:rPr>
              <a:t>www.umweltbundesamt.de/ressourcenbericht</a:t>
            </a:r>
            <a:r>
              <a:rPr lang="de-DE" dirty="0"/>
              <a:t>)</a:t>
            </a:r>
          </a:p>
        </p:txBody>
      </p:sp>
      <p:pic>
        <p:nvPicPr>
          <p:cNvPr id="11" name="Grafik 10">
            <a:extLs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42413" y="1916026"/>
            <a:ext cx="73152" cy="2737110"/>
          </a:xfrm>
          <a:prstGeom prst="rect">
            <a:avLst/>
          </a:prstGeom>
        </p:spPr>
      </p:pic>
      <p:sp>
        <p:nvSpPr>
          <p:cNvPr id="13" name="Rechteck 12">
            <a:extLst>
              <a:ext uri="{C183D7F6-B498-43B3-948B-1728B52AA6E4}">
                <adec:decorative xmlns:adec="http://schemas.microsoft.com/office/drawing/2017/decorative" val="1"/>
              </a:ext>
            </a:extLst>
          </p:cNvPr>
          <p:cNvSpPr/>
          <p:nvPr/>
        </p:nvSpPr>
        <p:spPr>
          <a:xfrm>
            <a:off x="8688000" y="2996952"/>
            <a:ext cx="191417"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theme/theme1.xml><?xml version="1.0" encoding="utf-8"?>
<a:theme xmlns:a="http://schemas.openxmlformats.org/drawingml/2006/main" name="Präsentation grün">
  <a:themeElements>
    <a:clrScheme name="Benutzerdefiniert 1">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5EAD35"/>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äsentation blau">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räsentation gelb">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äsentation flieder">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Präsentation fuchsia">
  <a:themeElements>
    <a:clrScheme name="UBA">
      <a:dk1>
        <a:sysClr val="windowText" lastClr="000000"/>
      </a:dk1>
      <a:lt1>
        <a:sysClr val="window" lastClr="FFFFFF"/>
      </a:lt1>
      <a:dk2>
        <a:srgbClr val="007626"/>
      </a:dk2>
      <a:lt2>
        <a:srgbClr val="5EAD35"/>
      </a:lt2>
      <a:accent1>
        <a:srgbClr val="009BD5"/>
      </a:accent1>
      <a:accent2>
        <a:srgbClr val="005F85"/>
      </a:accent2>
      <a:accent3>
        <a:srgbClr val="622F63"/>
      </a:accent3>
      <a:accent4>
        <a:srgbClr val="9D579A"/>
      </a:accent4>
      <a:accent5>
        <a:srgbClr val="FABB00"/>
      </a:accent5>
      <a:accent6>
        <a:srgbClr val="D78400"/>
      </a:accent6>
      <a:hlink>
        <a:srgbClr val="CE1F5E"/>
      </a:hlink>
      <a:folHlink>
        <a:srgbClr val="83053C"/>
      </a:folHlink>
    </a:clrScheme>
    <a:fontScheme name="UBA">
      <a:majorFont>
        <a:latin typeface="Calibri"/>
        <a:ea typeface=""/>
        <a:cs typeface=""/>
      </a:majorFont>
      <a:minorFont>
        <a:latin typeface="Cambri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29A634C0F8990B4FA5A28423CE7FB4A9" ma:contentTypeVersion="1" ma:contentTypeDescription="Ein neues Dokument erstellen." ma:contentTypeScope="" ma:versionID="80fdba8696c7200d02d238ec7ae41c6c">
  <xsd:schema xmlns:xsd="http://www.w3.org/2001/XMLSchema" xmlns:xs="http://www.w3.org/2001/XMLSchema" xmlns:p="http://schemas.microsoft.com/office/2006/metadata/properties" targetNamespace="http://schemas.microsoft.com/office/2006/metadata/properties" ma:root="true" ma:fieldsID="1ee45120d40117fbde3e73d11faa3438">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7"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f:fields xmlns:f="http://schemas.fabasoft.com/folio/2007/fields">
  <f:record ref="">
    <f:field ref="objname" par="" edit="true" text="DeuRess II_Begleitmaterialien_Slides_baf_6 MB"/>
    <f:field ref="objsubject" par="" edit="true" text=""/>
    <f:field ref="objcreatedby" par="" text="Manstein, Christopher"/>
    <f:field ref="objcreatedat" par="" text="15.06.2023 15:30:47"/>
    <f:field ref="objchangedby" par="" text="Schmied, Martin"/>
    <f:field ref="objmodifiedat" par="" text="26.06.2023 17:49:35"/>
    <f:field ref="doc_FSCFOLIO_1_1001_FieldDocumentNumber" par="" text=""/>
    <f:field ref="doc_FSCFOLIO_1_1001_FieldSubject" par="" edit="true" text=""/>
    <f:field ref="FSCFOLIO_1_1001_FieldCurrentUser" par="" text="Lina-Sophie Brinker"/>
    <f:field ref="CCAPRECONFIG_15_1001_Objektname" par="" edit="true" text="DeuRess II_Begleitmaterialien_Slides_baf_6 MB"/>
    <f:field ref="DEPRECONFIG_15_1001_Objektname" par="" edit="true" text="DeuRess II_Begleitmaterialien_Slides_baf_6 MB"/>
  </f:record>
  <f:display par="" text="...">
    <f:field ref="FSCFOLIO_1_1001_FieldCurrentUser" text="Aktueller Benutzer"/>
    <f:field ref="objsubject" text="Betreff (einzeilig)"/>
    <f:field ref="objcreatedat" text="Erzeugt am/um"/>
    <f:field ref="objcreatedby" text="Erzeugt von"/>
    <f:field ref="objmodifiedat" text="Letzte Änderung am/um"/>
    <f:field ref="objchangedby" text="Letzte Änderung von"/>
    <f:field ref="objname" text="Name"/>
    <f:field ref="CCAPRECONFIG_15_1001_Objektname" text="Objektname"/>
    <f:field ref="DEPRECONFIG_15_1001_Objektname" text="Objektname"/>
  </f:display>
  <f:display par="" text="Serienbrief">
    <f:field ref="doc_FSCFOLIO_1_1001_FieldSubject" text="Betreff"/>
    <f:field ref="doc_FSCFOLIO_1_1001_FieldDocumentNumber" text="Dokument Nummer"/>
  </f:display>
</f:field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9F97D0-CAB1-47C4-8874-4CB3A054FEE1}">
  <ds:schemaRefs>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www.w3.org/XML/1998/namespace"/>
  </ds:schemaRefs>
</ds:datastoreItem>
</file>

<file path=customXml/itemProps2.xml><?xml version="1.0" encoding="utf-8"?>
<ds:datastoreItem xmlns:ds="http://schemas.openxmlformats.org/officeDocument/2006/customXml" ds:itemID="{90652456-0D61-4B24-8888-684E646C6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4E8A9591-F074-446B-902F-511FF79C122F}">
  <ds:schemaRefs>
    <ds:schemaRef ds:uri="http://schemas.fabasoft.com/folio/2007/fields"/>
  </ds:schemaRefs>
</ds:datastoreItem>
</file>

<file path=customXml/itemProps4.xml><?xml version="1.0" encoding="utf-8"?>
<ds:datastoreItem xmlns:ds="http://schemas.openxmlformats.org/officeDocument/2006/customXml" ds:itemID="{3A7A963F-5FB0-45B0-A9F2-2C39C5EFE0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6086</Words>
  <Application>Microsoft Office PowerPoint</Application>
  <PresentationFormat>Breitbild</PresentationFormat>
  <Paragraphs>825</Paragraphs>
  <Slides>50</Slides>
  <Notes>4</Notes>
  <HiddenSlides>0</HiddenSlides>
  <MMClips>0</MMClips>
  <ScaleCrop>false</ScaleCrop>
  <HeadingPairs>
    <vt:vector size="6" baseType="variant">
      <vt:variant>
        <vt:lpstr>Verwendete Schriftarten</vt:lpstr>
      </vt:variant>
      <vt:variant>
        <vt:i4>7</vt:i4>
      </vt:variant>
      <vt:variant>
        <vt:lpstr>Design</vt:lpstr>
      </vt:variant>
      <vt:variant>
        <vt:i4>5</vt:i4>
      </vt:variant>
      <vt:variant>
        <vt:lpstr>Folientitel</vt:lpstr>
      </vt:variant>
      <vt:variant>
        <vt:i4>50</vt:i4>
      </vt:variant>
    </vt:vector>
  </HeadingPairs>
  <TitlesOfParts>
    <vt:vector size="62" baseType="lpstr">
      <vt:lpstr>Arial</vt:lpstr>
      <vt:lpstr>Calibri</vt:lpstr>
      <vt:lpstr>Cambria</vt:lpstr>
      <vt:lpstr>Meta Offc</vt:lpstr>
      <vt:lpstr>Symbol</vt:lpstr>
      <vt:lpstr>Times New Roman</vt:lpstr>
      <vt:lpstr>Wingdings</vt:lpstr>
      <vt:lpstr>Präsentation grün</vt:lpstr>
      <vt:lpstr>Präsentation blau</vt:lpstr>
      <vt:lpstr>Präsentation gelb</vt:lpstr>
      <vt:lpstr>Präsentation flieder</vt:lpstr>
      <vt:lpstr>Präsentation fuchsia</vt:lpstr>
      <vt:lpstr>Begleitmaterialien</vt:lpstr>
      <vt:lpstr>Impressum</vt:lpstr>
      <vt:lpstr>Allgemeine Vorbemerkungen</vt:lpstr>
      <vt:lpstr>Inhalt</vt:lpstr>
      <vt:lpstr>1.1 (a) Ressourcennutzung: Der gesellschaftliche Metabolismus </vt:lpstr>
      <vt:lpstr>1.1 (b) Ressourcennutzung: Der gesellschaftliche Metabolismus </vt:lpstr>
      <vt:lpstr>1.2 (a) Was sind Ressourcen?</vt:lpstr>
      <vt:lpstr>1.2 (b) Was sind Ressourcen?</vt:lpstr>
      <vt:lpstr>2.1 (a) Rohstoffgewinnung in Deutschland (Inländische Entnahme)</vt:lpstr>
      <vt:lpstr>2.1 (b) Rohstoffgewinnung in Deutschland (Inländische Entnahme) </vt:lpstr>
      <vt:lpstr>2.2 (a) Rohstoffgewinnung in den deutschen Bundesländern</vt:lpstr>
      <vt:lpstr>2.2 (b) Rohstoffgewinnung in den deutschen Bundesländern</vt:lpstr>
      <vt:lpstr>2.3 (a) Wassernutzung in Deutschland</vt:lpstr>
      <vt:lpstr>2.3 (b) Wassernutzung in Deutschland</vt:lpstr>
      <vt:lpstr>2.4 (a) Flächennutzung in Deutschland</vt:lpstr>
      <vt:lpstr>2.4 (b) Flächennutzung in Deutschland</vt:lpstr>
      <vt:lpstr>2.5 (a) Deutschlands Anteil am globalen Rohstoffhandel</vt:lpstr>
      <vt:lpstr>2.5 (b) Deutschlands Anteil am globalen Rohstoffhandel</vt:lpstr>
      <vt:lpstr>2.6 (a) Deutschlands Anteil am globalen Rohstoffhandel</vt:lpstr>
      <vt:lpstr>2.6 (b) Deutschlands Anteil am globalen Rohstoffhandel</vt:lpstr>
      <vt:lpstr>2.7 (a) Die Herkunft der Rohstoffe</vt:lpstr>
      <vt:lpstr>2.7 (b) Die Herkunft der Rohstoffe</vt:lpstr>
      <vt:lpstr>2.8 (a) Deutschlands Wasserfußabdruck</vt:lpstr>
      <vt:lpstr>2.8 (b) Deutschlands Wasserfußabdruck</vt:lpstr>
      <vt:lpstr>2.9 (a) Deutschlands Flächenfußabdruck</vt:lpstr>
      <vt:lpstr>2.9 (b) Deutschlands Flächenfußabdruck</vt:lpstr>
      <vt:lpstr>3.1 (a) Rohstoffeinsatz in der Wirtschaft</vt:lpstr>
      <vt:lpstr>3.1 (b) Rohstoffeinsatz in der Wirtschaft</vt:lpstr>
      <vt:lpstr>3.2 (a) Gesamtrohstoffproduktivität</vt:lpstr>
      <vt:lpstr>3.2 (b) Gesamtrohstoffproduktivität</vt:lpstr>
      <vt:lpstr>3.3 (a) Sekundärrohstoffe in einer zirkulären Wirtschaft </vt:lpstr>
      <vt:lpstr>3.3 (b) Sekundärrohstoffe in einer zirkulären Wirtschaft </vt:lpstr>
      <vt:lpstr>3.4 (a) Rohstoffe für den Konsum</vt:lpstr>
      <vt:lpstr>3.4 (b) Rohstoffe für den Konsum</vt:lpstr>
      <vt:lpstr>3.5 (a) Zusammensetzung des Rohstoffkonsums</vt:lpstr>
      <vt:lpstr>3.5 (b) Zusammensetzung des Rohstoffkonsums</vt:lpstr>
      <vt:lpstr>4.1 (a) Ernährung und der Nexus zu Rohstoffen, Wasser, Land und Emissionen</vt:lpstr>
      <vt:lpstr>4.1 (b) Ernährung und der Nexus zu Rohstoffen, Wasser, Land und Emissionen</vt:lpstr>
      <vt:lpstr>5.1 (a) Umweltgefährdungspotenziale im Bergbau</vt:lpstr>
      <vt:lpstr>5.1 (b) Umweltgefährdungspotenziale im Bergbau</vt:lpstr>
      <vt:lpstr>5.2 (a) Rohstoffnutzung und Klimawandel</vt:lpstr>
      <vt:lpstr>5.2 (b) Rohstoffnutzung und Klimawandel</vt:lpstr>
      <vt:lpstr>5.3 (a) Rohstoffnutzung innerhalb planetarer Grenzen</vt:lpstr>
      <vt:lpstr>5.3 (b) Rohstoffnutzung innerhalb planetarer Grenzen</vt:lpstr>
      <vt:lpstr>6.1 (a) Der Rohstoffkonsum der Zukunft </vt:lpstr>
      <vt:lpstr>6.1 (b) Der Rohstoffkonsum der Zukunft</vt:lpstr>
      <vt:lpstr>6.2 (a) Zukünftige Rohstoffnutzung und Klimaschutz</vt:lpstr>
      <vt:lpstr>6.2 (b) Zukünftige Rohstoffnutzung und Klimaschutz</vt:lpstr>
      <vt:lpstr>Weiterführende Informationen</vt:lpstr>
      <vt:lpstr>Vielen Dank für Ihre Aufmerksamkeit!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UBA_PPT</dc:title>
  <dc:creator>UBA</dc:creator>
  <cp:lastModifiedBy>Brinker, Lina-Sophie</cp:lastModifiedBy>
  <cp:revision>270</cp:revision>
  <dcterms:created xsi:type="dcterms:W3CDTF">2013-11-18T20:15:17Z</dcterms:created>
  <dcterms:modified xsi:type="dcterms:W3CDTF">2023-08-24T06:13:20Z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0x01010029A634C0F8990B4FA5A28423CE7FB4A9</vt:lpwstr>
  </property>
  <property fmtid="{D5CDD505-2E9C-101B-9397-08002B2CF9AE}" pid="3" name="FSC#UBACFG@15.1700:Author">
    <vt:lpwstr>Christopher Manstein</vt:lpwstr>
  </property>
  <property fmtid="{D5CDD505-2E9C-101B-9397-08002B2CF9AE}" pid="4" name="FSC#UBACFG@15.1700:MailAuthor">
    <vt:lpwstr>Christopher.Manstein@uba.de</vt:lpwstr>
  </property>
  <property fmtid="{D5CDD505-2E9C-101B-9397-08002B2CF9AE}" pid="5" name="FSC#UBACFG@15.1700:Mail2Author">
    <vt:lpwstr/>
  </property>
  <property fmtid="{D5CDD505-2E9C-101B-9397-08002B2CF9AE}" pid="6" name="FSC#UBACFG@15.1700:TelephonAuthor">
    <vt:lpwstr/>
  </property>
  <property fmtid="{D5CDD505-2E9C-101B-9397-08002B2CF9AE}" pid="7" name="FSC#UBACFG@15.1700:FaxAuthor">
    <vt:lpwstr/>
  </property>
  <property fmtid="{D5CDD505-2E9C-101B-9397-08002B2CF9AE}" pid="8" name="FSC#UBACFG@15.1700:SurnameAuthor">
    <vt:lpwstr>Manstein</vt:lpwstr>
  </property>
  <property fmtid="{D5CDD505-2E9C-101B-9397-08002B2CF9AE}" pid="9" name="FSC#UBACFG@15.1700:GroupReferrednumber">
    <vt:lpwstr>I 1.1 (Fachgebiet I 1.1 - Grundsatzfragen, Nachhaltigkeitsstrategien und -szenarien, Ressourcenschonung)</vt:lpwstr>
  </property>
  <property fmtid="{D5CDD505-2E9C-101B-9397-08002B2CF9AE}" pid="10" name="FSC#UBACFG@15.1700:FinalVersionSignerProcedure">
    <vt:lpwstr>Martin Schmied</vt:lpwstr>
  </property>
  <property fmtid="{D5CDD505-2E9C-101B-9397-08002B2CF9AE}" pid="11" name="FSC#UBACFG@15.1700:FileReferenceProcedure">
    <vt:lpwstr>95 231/0030#0009</vt:lpwstr>
  </property>
  <property fmtid="{D5CDD505-2E9C-101B-9397-08002B2CF9AE}" pid="12" name="FSC#UBACFG@15.1700:SubjectReferrednumber">
    <vt:lpwstr>[FKZ] [Kurztitel] Fachlicher Projektabschluss</vt:lpwstr>
  </property>
  <property fmtid="{D5CDD505-2E9C-101B-9397-08002B2CF9AE}" pid="13" name="FSC#UBACFG@15.1700:ObjnameReferrednumber">
    <vt:lpwstr>95 231/0030#0009-0001 - BMU-Bericht</vt:lpwstr>
  </property>
  <property fmtid="{D5CDD505-2E9C-101B-9397-08002B2CF9AE}" pid="14" name="FSC#COOELAK@1.1001:Subject">
    <vt:lpwstr>Ressourcennutzung in Deutschland II</vt:lpwstr>
  </property>
  <property fmtid="{D5CDD505-2E9C-101B-9397-08002B2CF9AE}" pid="15" name="FSC#COOELAK@1.1001:FileReference">
    <vt:lpwstr>95 231/0030</vt:lpwstr>
  </property>
  <property fmtid="{D5CDD505-2E9C-101B-9397-08002B2CF9AE}" pid="16" name="FSC#COOELAK@1.1001:FileRefYear">
    <vt:lpwstr>2020</vt:lpwstr>
  </property>
  <property fmtid="{D5CDD505-2E9C-101B-9397-08002B2CF9AE}" pid="17" name="FSC#COOELAK@1.1001:FileRefOrdinal">
    <vt:lpwstr>30</vt:lpwstr>
  </property>
  <property fmtid="{D5CDD505-2E9C-101B-9397-08002B2CF9AE}" pid="18" name="FSC#COOELAK@1.1001:FileRefOU">
    <vt:lpwstr>I 1.1</vt:lpwstr>
  </property>
  <property fmtid="{D5CDD505-2E9C-101B-9397-08002B2CF9AE}" pid="19" name="FSC#COOELAK@1.1001:Organization">
    <vt:lpwstr/>
  </property>
  <property fmtid="{D5CDD505-2E9C-101B-9397-08002B2CF9AE}" pid="20" name="FSC#COOELAK@1.1001:Owner">
    <vt:lpwstr>Manstein Christopher</vt:lpwstr>
  </property>
  <property fmtid="{D5CDD505-2E9C-101B-9397-08002B2CF9AE}" pid="21" name="FSC#COOELAK@1.1001:OwnerExtension">
    <vt:lpwstr/>
  </property>
  <property fmtid="{D5CDD505-2E9C-101B-9397-08002B2CF9AE}" pid="22" name="FSC#COOELAK@1.1001:OwnerFaxExtension">
    <vt:lpwstr/>
  </property>
  <property fmtid="{D5CDD505-2E9C-101B-9397-08002B2CF9AE}" pid="23" name="FSC#COOELAK@1.1001:DispatchedBy">
    <vt:lpwstr/>
  </property>
  <property fmtid="{D5CDD505-2E9C-101B-9397-08002B2CF9AE}" pid="24" name="FSC#COOELAK@1.1001:DispatchedAt">
    <vt:lpwstr/>
  </property>
  <property fmtid="{D5CDD505-2E9C-101B-9397-08002B2CF9AE}" pid="25" name="FSC#COOELAK@1.1001:ApprovedBy">
    <vt:lpwstr>Schmied Martin</vt:lpwstr>
  </property>
  <property fmtid="{D5CDD505-2E9C-101B-9397-08002B2CF9AE}" pid="26" name="FSC#COOELAK@1.1001:ApprovedAt">
    <vt:lpwstr>26.06.2023</vt:lpwstr>
  </property>
  <property fmtid="{D5CDD505-2E9C-101B-9397-08002B2CF9AE}" pid="27" name="FSC#COOELAK@1.1001:Department">
    <vt:lpwstr>I 1.1 (Fachgebiet I 1.1 - Grundsatzfragen, Nachhaltigkeitsstrategien und -szenarien, Ressourcenschonung)</vt:lpwstr>
  </property>
  <property fmtid="{D5CDD505-2E9C-101B-9397-08002B2CF9AE}" pid="28" name="FSC#COOELAK@1.1001:CreatedAt">
    <vt:lpwstr>15.06.2023</vt:lpwstr>
  </property>
  <property fmtid="{D5CDD505-2E9C-101B-9397-08002B2CF9AE}" pid="29" name="FSC#COOELAK@1.1001:OU">
    <vt:lpwstr>Administration (System)</vt:lpwstr>
  </property>
  <property fmtid="{D5CDD505-2E9C-101B-9397-08002B2CF9AE}" pid="30" name="FSC#COOELAK@1.1001:Priority">
    <vt:lpwstr> ()</vt:lpwstr>
  </property>
  <property fmtid="{D5CDD505-2E9C-101B-9397-08002B2CF9AE}" pid="31" name="FSC#COOELAK@1.1001:ObjBarCode">
    <vt:lpwstr>*COO.2245.100.5.1368827*</vt:lpwstr>
  </property>
  <property fmtid="{D5CDD505-2E9C-101B-9397-08002B2CF9AE}" pid="32" name="FSC#COOELAK@1.1001:RefBarCode">
    <vt:lpwstr>*COO.2245.100.3.267448*</vt:lpwstr>
  </property>
  <property fmtid="{D5CDD505-2E9C-101B-9397-08002B2CF9AE}" pid="33" name="FSC#COOELAK@1.1001:FileRefBarCode">
    <vt:lpwstr>*95 231/0030*</vt:lpwstr>
  </property>
  <property fmtid="{D5CDD505-2E9C-101B-9397-08002B2CF9AE}" pid="34" name="FSC#COOELAK@1.1001:ExternalRef">
    <vt:lpwstr/>
  </property>
  <property fmtid="{D5CDD505-2E9C-101B-9397-08002B2CF9AE}" pid="35" name="FSC#COOELAK@1.1001:IncomingNumber">
    <vt:lpwstr/>
  </property>
  <property fmtid="{D5CDD505-2E9C-101B-9397-08002B2CF9AE}" pid="36" name="FSC#COOELAK@1.1001:IncomingSubject">
    <vt:lpwstr/>
  </property>
  <property fmtid="{D5CDD505-2E9C-101B-9397-08002B2CF9AE}" pid="37" name="FSC#COOELAK@1.1001:ProcessResponsible">
    <vt:lpwstr/>
  </property>
  <property fmtid="{D5CDD505-2E9C-101B-9397-08002B2CF9AE}" pid="38" name="FSC#COOELAK@1.1001:ProcessResponsiblePhone">
    <vt:lpwstr/>
  </property>
  <property fmtid="{D5CDD505-2E9C-101B-9397-08002B2CF9AE}" pid="39" name="FSC#COOELAK@1.1001:ProcessResponsibleMail">
    <vt:lpwstr/>
  </property>
  <property fmtid="{D5CDD505-2E9C-101B-9397-08002B2CF9AE}" pid="40" name="FSC#COOELAK@1.1001:ProcessResponsibleFax">
    <vt:lpwstr/>
  </property>
  <property fmtid="{D5CDD505-2E9C-101B-9397-08002B2CF9AE}" pid="41" name="FSC#COOELAK@1.1001:ApproverFirstName">
    <vt:lpwstr>Martin</vt:lpwstr>
  </property>
  <property fmtid="{D5CDD505-2E9C-101B-9397-08002B2CF9AE}" pid="42" name="FSC#COOELAK@1.1001:ApproverSurName">
    <vt:lpwstr>Schmied</vt:lpwstr>
  </property>
  <property fmtid="{D5CDD505-2E9C-101B-9397-08002B2CF9AE}" pid="43" name="FSC#COOELAK@1.1001:ApproverTitle">
    <vt:lpwstr/>
  </property>
  <property fmtid="{D5CDD505-2E9C-101B-9397-08002B2CF9AE}" pid="44" name="FSC#COOELAK@1.1001:ExternalDate">
    <vt:lpwstr/>
  </property>
  <property fmtid="{D5CDD505-2E9C-101B-9397-08002B2CF9AE}" pid="45" name="FSC#COOELAK@1.1001:SettlementApprovedAt">
    <vt:lpwstr>26.06.2023</vt:lpwstr>
  </property>
  <property fmtid="{D5CDD505-2E9C-101B-9397-08002B2CF9AE}" pid="46" name="FSC#COOELAK@1.1001:BaseNumber">
    <vt:lpwstr>95 231</vt:lpwstr>
  </property>
  <property fmtid="{D5CDD505-2E9C-101B-9397-08002B2CF9AE}" pid="47" name="FSC#COOELAK@1.1001:CurrentUserRolePos">
    <vt:lpwstr>Sachbearbeiter/in</vt:lpwstr>
  </property>
  <property fmtid="{D5CDD505-2E9C-101B-9397-08002B2CF9AE}" pid="48" name="FSC#COOELAK@1.1001:CurrentUserEmail">
    <vt:lpwstr>Lina-Sophie.Brinker@uba.de</vt:lpwstr>
  </property>
  <property fmtid="{D5CDD505-2E9C-101B-9397-08002B2CF9AE}" pid="49" name="FSC#ELAKGOV@1.1001:PersonalSubjGender">
    <vt:lpwstr/>
  </property>
  <property fmtid="{D5CDD505-2E9C-101B-9397-08002B2CF9AE}" pid="50" name="FSC#ELAKGOV@1.1001:PersonalSubjFirstName">
    <vt:lpwstr/>
  </property>
  <property fmtid="{D5CDD505-2E9C-101B-9397-08002B2CF9AE}" pid="51" name="FSC#ELAKGOV@1.1001:PersonalSubjSurName">
    <vt:lpwstr/>
  </property>
  <property fmtid="{D5CDD505-2E9C-101B-9397-08002B2CF9AE}" pid="52" name="FSC#ELAKGOV@1.1001:PersonalSubjSalutation">
    <vt:lpwstr/>
  </property>
  <property fmtid="{D5CDD505-2E9C-101B-9397-08002B2CF9AE}" pid="53" name="FSC#ELAKGOV@1.1001:PersonalSubjAddress">
    <vt:lpwstr/>
  </property>
  <property fmtid="{D5CDD505-2E9C-101B-9397-08002B2CF9AE}" pid="54" name="FSC#ATSTATECFG@1.1001:Office">
    <vt:lpwstr/>
  </property>
  <property fmtid="{D5CDD505-2E9C-101B-9397-08002B2CF9AE}" pid="55" name="FSC#ATSTATECFG@1.1001:Agent">
    <vt:lpwstr/>
  </property>
  <property fmtid="{D5CDD505-2E9C-101B-9397-08002B2CF9AE}" pid="56" name="FSC#ATSTATECFG@1.1001:AgentPhone">
    <vt:lpwstr/>
  </property>
  <property fmtid="{D5CDD505-2E9C-101B-9397-08002B2CF9AE}" pid="57" name="FSC#ATSTATECFG@1.1001:DepartmentFax">
    <vt:lpwstr/>
  </property>
  <property fmtid="{D5CDD505-2E9C-101B-9397-08002B2CF9AE}" pid="58" name="FSC#ATSTATECFG@1.1001:DepartmentEmail">
    <vt:lpwstr/>
  </property>
  <property fmtid="{D5CDD505-2E9C-101B-9397-08002B2CF9AE}" pid="59" name="FSC#ATSTATECFG@1.1001:SubfileDate">
    <vt:lpwstr>16.03.2023</vt:lpwstr>
  </property>
  <property fmtid="{D5CDD505-2E9C-101B-9397-08002B2CF9AE}" pid="60" name="FSC#ATSTATECFG@1.1001:SubfileSubject">
    <vt:lpwstr>[FKZ] [Kurztitel] Fachlicher Projektabschluss</vt:lpwstr>
  </property>
  <property fmtid="{D5CDD505-2E9C-101B-9397-08002B2CF9AE}" pid="61" name="FSC#ATSTATECFG@1.1001:DepartmentZipCode">
    <vt:lpwstr/>
  </property>
  <property fmtid="{D5CDD505-2E9C-101B-9397-08002B2CF9AE}" pid="62" name="FSC#ATSTATECFG@1.1001:DepartmentCountry">
    <vt:lpwstr/>
  </property>
  <property fmtid="{D5CDD505-2E9C-101B-9397-08002B2CF9AE}" pid="63" name="FSC#ATSTATECFG@1.1001:DepartmentCity">
    <vt:lpwstr/>
  </property>
  <property fmtid="{D5CDD505-2E9C-101B-9397-08002B2CF9AE}" pid="64" name="FSC#ATSTATECFG@1.1001:DepartmentStreet">
    <vt:lpwstr/>
  </property>
  <property fmtid="{D5CDD505-2E9C-101B-9397-08002B2CF9AE}" pid="65" name="FSC#ATSTATECFG@1.1001:DepartmentDVR">
    <vt:lpwstr/>
  </property>
  <property fmtid="{D5CDD505-2E9C-101B-9397-08002B2CF9AE}" pid="66" name="FSC#ATSTATECFG@1.1001:DepartmentUID">
    <vt:lpwstr/>
  </property>
  <property fmtid="{D5CDD505-2E9C-101B-9397-08002B2CF9AE}" pid="67" name="FSC#ATSTATECFG@1.1001:SubfileReference">
    <vt:lpwstr>95 231/0030#0009-0001</vt:lpwstr>
  </property>
  <property fmtid="{D5CDD505-2E9C-101B-9397-08002B2CF9AE}" pid="68" name="FSC#ATSTATECFG@1.1001:Clause">
    <vt:lpwstr/>
  </property>
  <property fmtid="{D5CDD505-2E9C-101B-9397-08002B2CF9AE}" pid="69" name="FSC#ATSTATECFG@1.1001:ApprovedSignature">
    <vt:lpwstr/>
  </property>
  <property fmtid="{D5CDD505-2E9C-101B-9397-08002B2CF9AE}" pid="70" name="FSC#ATSTATECFG@1.1001:BankAccount">
    <vt:lpwstr/>
  </property>
  <property fmtid="{D5CDD505-2E9C-101B-9397-08002B2CF9AE}" pid="71" name="FSC#ATSTATECFG@1.1001:BankAccountOwner">
    <vt:lpwstr/>
  </property>
  <property fmtid="{D5CDD505-2E9C-101B-9397-08002B2CF9AE}" pid="72" name="FSC#ATSTATECFG@1.1001:BankInstitute">
    <vt:lpwstr/>
  </property>
  <property fmtid="{D5CDD505-2E9C-101B-9397-08002B2CF9AE}" pid="73" name="FSC#ATSTATECFG@1.1001:BankAccountID">
    <vt:lpwstr/>
  </property>
  <property fmtid="{D5CDD505-2E9C-101B-9397-08002B2CF9AE}" pid="74" name="FSC#ATSTATECFG@1.1001:BankAccountIBAN">
    <vt:lpwstr/>
  </property>
  <property fmtid="{D5CDD505-2E9C-101B-9397-08002B2CF9AE}" pid="75" name="FSC#ATSTATECFG@1.1001:BankAccountBIC">
    <vt:lpwstr/>
  </property>
  <property fmtid="{D5CDD505-2E9C-101B-9397-08002B2CF9AE}" pid="76" name="FSC#ATSTATECFG@1.1001:BankName">
    <vt:lpwstr/>
  </property>
  <property fmtid="{D5CDD505-2E9C-101B-9397-08002B2CF9AE}" pid="77" name="FSC#FSCGOVDE@1.1001:FileRefOUEmail">
    <vt:lpwstr/>
  </property>
  <property fmtid="{D5CDD505-2E9C-101B-9397-08002B2CF9AE}" pid="78" name="FSC#FSCGOVDE@1.1001:ProcedureReference">
    <vt:lpwstr>95 231/0030#0009</vt:lpwstr>
  </property>
  <property fmtid="{D5CDD505-2E9C-101B-9397-08002B2CF9AE}" pid="79" name="FSC#FSCGOVDE@1.1001:FileSubject">
    <vt:lpwstr>Ressourcennutzung in Deutschland II</vt:lpwstr>
  </property>
  <property fmtid="{D5CDD505-2E9C-101B-9397-08002B2CF9AE}" pid="80" name="FSC#FSCGOVDE@1.1001:ProcedureSubject">
    <vt:lpwstr>Fachlicher Projektabschluss FKZ 3719311050 "Ressourcennutzung in Deutschland II"</vt:lpwstr>
  </property>
  <property fmtid="{D5CDD505-2E9C-101B-9397-08002B2CF9AE}" pid="81" name="FSC#FSCGOVDE@1.1001:SignFinalVersionBy">
    <vt:lpwstr>Schmied Martin</vt:lpwstr>
  </property>
  <property fmtid="{D5CDD505-2E9C-101B-9397-08002B2CF9AE}" pid="82" name="FSC#FSCGOVDE@1.1001:SignFinalVersionAt">
    <vt:lpwstr>26.06.2023</vt:lpwstr>
  </property>
  <property fmtid="{D5CDD505-2E9C-101B-9397-08002B2CF9AE}" pid="83" name="FSC#FSCGOVDE@1.1001:ProcedureRefBarCode">
    <vt:lpwstr>95 231/0030#0009</vt:lpwstr>
  </property>
  <property fmtid="{D5CDD505-2E9C-101B-9397-08002B2CF9AE}" pid="84" name="FSC#FSCGOVDE@1.1001:FileAddSubj">
    <vt:lpwstr/>
  </property>
  <property fmtid="{D5CDD505-2E9C-101B-9397-08002B2CF9AE}" pid="85" name="FSC#FSCGOVDE@1.1001:DocumentSubj">
    <vt:lpwstr>[FKZ] [Kurztitel] Fachlicher Projektabschluss</vt:lpwstr>
  </property>
  <property fmtid="{D5CDD505-2E9C-101B-9397-08002B2CF9AE}" pid="86" name="FSC#FSCGOVDE@1.1001:FileRel">
    <vt:lpwstr/>
  </property>
  <property fmtid="{D5CDD505-2E9C-101B-9397-08002B2CF9AE}" pid="87" name="FSC#COOSYSTEM@1.1:Container">
    <vt:lpwstr>COO.2245.100.5.1368827</vt:lpwstr>
  </property>
  <property fmtid="{D5CDD505-2E9C-101B-9397-08002B2CF9AE}" pid="88" name="FSC#FSCFOLIO@1.1001:docpropproject">
    <vt:lpwstr/>
  </property>
</Properties>
</file>